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804" r:id="rId1"/>
  </p:sldMasterIdLst>
  <p:notesMasterIdLst>
    <p:notesMasterId r:id="rId33"/>
  </p:notesMasterIdLst>
  <p:handoutMasterIdLst>
    <p:handoutMasterId r:id="rId34"/>
  </p:handoutMasterIdLst>
  <p:sldIdLst>
    <p:sldId id="276" r:id="rId2"/>
    <p:sldId id="310" r:id="rId3"/>
    <p:sldId id="311" r:id="rId4"/>
    <p:sldId id="312" r:id="rId5"/>
    <p:sldId id="314" r:id="rId6"/>
    <p:sldId id="315" r:id="rId7"/>
    <p:sldId id="340" r:id="rId8"/>
    <p:sldId id="341" r:id="rId9"/>
    <p:sldId id="358" r:id="rId10"/>
    <p:sldId id="361" r:id="rId11"/>
    <p:sldId id="363" r:id="rId12"/>
    <p:sldId id="344" r:id="rId13"/>
    <p:sldId id="345" r:id="rId14"/>
    <p:sldId id="346" r:id="rId15"/>
    <p:sldId id="347" r:id="rId16"/>
    <p:sldId id="348" r:id="rId17"/>
    <p:sldId id="349" r:id="rId18"/>
    <p:sldId id="350" r:id="rId19"/>
    <p:sldId id="351" r:id="rId20"/>
    <p:sldId id="352" r:id="rId21"/>
    <p:sldId id="353" r:id="rId22"/>
    <p:sldId id="357" r:id="rId23"/>
    <p:sldId id="367" r:id="rId24"/>
    <p:sldId id="354" r:id="rId25"/>
    <p:sldId id="356" r:id="rId26"/>
    <p:sldId id="355" r:id="rId27"/>
    <p:sldId id="365" r:id="rId28"/>
    <p:sldId id="359" r:id="rId29"/>
    <p:sldId id="364" r:id="rId30"/>
    <p:sldId id="366" r:id="rId31"/>
    <p:sldId id="360" r:id="rId32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ill Sans MT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FF"/>
    <a:srgbClr val="003A4F"/>
    <a:srgbClr val="0072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23" autoAdjust="0"/>
    <p:restoredTop sz="86425" autoAdjust="0"/>
  </p:normalViewPr>
  <p:slideViewPr>
    <p:cSldViewPr snapToGrid="0" snapToObjects="1">
      <p:cViewPr varScale="1">
        <p:scale>
          <a:sx n="82" d="100"/>
          <a:sy n="82" d="100"/>
        </p:scale>
        <p:origin x="184" y="5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0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yakag/Downloads/Sun%20Corporation%20JASDAQ%206736%20Financials%20Segments-2.xls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yakag/Downloads/Sun%20Corporation%20JASDAQ%206736%20Financials%20Segments-2.xls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yakag/Downloads/Sun%20Corporation%20JASDAQ%206736%20Financials%20Segments-2.xls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Mobile Solutions EBIT 2016-2019, US$ millions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poly"/>
            <c:order val="2"/>
            <c:dispRSqr val="0"/>
            <c:dispEq val="0"/>
          </c:trendline>
          <c:val>
            <c:numRef>
              <c:f>Segments!$C$30:$F$30</c:f>
              <c:numCache>
                <c:formatCode>_(* #,##0.0_);_(* \(#,##0.0\)_)\ ;_(* 0_)</c:formatCode>
                <c:ptCount val="4"/>
                <c:pt idx="0">
                  <c:v>4.173397818772</c:v>
                </c:pt>
                <c:pt idx="1">
                  <c:v>8.1066817359499996</c:v>
                </c:pt>
                <c:pt idx="2">
                  <c:v>0.23897181113999999</c:v>
                </c:pt>
                <c:pt idx="3">
                  <c:v>16.194187753967999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3D1-564E-AD2D-01022DB2383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7186576"/>
        <c:axId val="607364352"/>
      </c:barChart>
      <c:catAx>
        <c:axId val="607186576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364352"/>
        <c:crosses val="autoZero"/>
        <c:auto val="1"/>
        <c:lblAlgn val="ctr"/>
        <c:lblOffset val="100"/>
        <c:noMultiLvlLbl val="0"/>
      </c:catAx>
      <c:valAx>
        <c:axId val="60736435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_);_(* \(#,##0.0\)_)\ ;_(* 0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718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1905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Segments!$A$18</c:f>
              <c:strCache>
                <c:ptCount val="1"/>
                <c:pt idx="0">
                  <c:v>Entertainment Related Business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Segments!$B$18:$J$18</c:f>
              <c:numCache>
                <c:formatCode>_(* #,##0.0_);_(* \(#,##0.0\)_)\ ;_(* 0_)</c:formatCode>
                <c:ptCount val="9"/>
                <c:pt idx="0">
                  <c:v>73.094791796999999</c:v>
                </c:pt>
                <c:pt idx="1">
                  <c:v>78.364508654549994</c:v>
                </c:pt>
                <c:pt idx="2">
                  <c:v>86.957908524999993</c:v>
                </c:pt>
                <c:pt idx="3">
                  <c:v>93.054879740000004</c:v>
                </c:pt>
                <c:pt idx="4">
                  <c:v>78.481608348224</c:v>
                </c:pt>
                <c:pt idx="5">
                  <c:v>76</c:v>
                </c:pt>
                <c:pt idx="6">
                  <c:v>74.914306056450002</c:v>
                </c:pt>
                <c:pt idx="7">
                  <c:v>84.432930885847</c:v>
                </c:pt>
                <c:pt idx="8">
                  <c:v>47.921765520215999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8-3F41-BD16-1E5F9FA4E2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01555903"/>
        <c:axId val="1700906959"/>
      </c:barChart>
      <c:catAx>
        <c:axId val="1701555903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0906959"/>
        <c:crosses val="autoZero"/>
        <c:auto val="1"/>
        <c:lblAlgn val="ctr"/>
        <c:lblOffset val="100"/>
        <c:noMultiLvlLbl val="0"/>
      </c:catAx>
      <c:valAx>
        <c:axId val="170090695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_);_(* \(#,##0.0\)_)\ ;_(* 0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0155590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Segments!$A$27</c:f>
              <c:strCache>
                <c:ptCount val="1"/>
                <c:pt idx="0">
                  <c:v>Entertainment Related Business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val>
            <c:numRef>
              <c:f>Segments!$B$27:$J$27</c:f>
              <c:numCache>
                <c:formatCode>_(* #,##0.0_);_(* \(#,##0.0\)_)\ ;_(* 0_)</c:formatCode>
                <c:ptCount val="9"/>
                <c:pt idx="0">
                  <c:v>3.4031255219999998</c:v>
                </c:pt>
                <c:pt idx="1">
                  <c:v>5.8719452961499998</c:v>
                </c:pt>
                <c:pt idx="2">
                  <c:v>10.329635574999999</c:v>
                </c:pt>
                <c:pt idx="3">
                  <c:v>11.986401001999999</c:v>
                </c:pt>
                <c:pt idx="4">
                  <c:v>10.783365493088001</c:v>
                </c:pt>
                <c:pt idx="5">
                  <c:v>9.2207632023800006</c:v>
                </c:pt>
                <c:pt idx="6">
                  <c:v>5.8498476213800004</c:v>
                </c:pt>
                <c:pt idx="7">
                  <c:v>6.8300365741520004</c:v>
                </c:pt>
                <c:pt idx="8">
                  <c:v>0.16102336840799999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06C-434B-9038-AC5E95064E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813587775"/>
        <c:axId val="1813010719"/>
      </c:barChart>
      <c:catAx>
        <c:axId val="1813587775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010719"/>
        <c:crosses val="autoZero"/>
        <c:auto val="1"/>
        <c:lblAlgn val="ctr"/>
        <c:lblOffset val="100"/>
        <c:noMultiLvlLbl val="0"/>
      </c:catAx>
      <c:valAx>
        <c:axId val="18130107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_(* #,##0.0_);_(* \(#,##0.0\)_)\ ;_(* 0_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1358777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Gill Sans MT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64F2A50-ED1C-1842-B137-CF5F685CC2D2}" type="datetime1">
              <a:rPr lang="it-IT" altLang="en-US"/>
              <a:pPr/>
              <a:t>05/08/20</a:t>
            </a:fld>
            <a:endParaRPr lang="en-US" alt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Gill Sans MT" pitchFamily="-103" charset="0"/>
                <a:ea typeface="ＭＳ Ｐゴシック" pitchFamily="-103" charset="-128"/>
                <a:cs typeface="ＭＳ Ｐゴシック" pitchFamily="-103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C823880-1E4B-8344-B93C-12929442A3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85265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224E3D8A-7E53-CF46-954E-81DCC4E54FDB}" type="datetime1">
              <a:rPr lang="it-IT" altLang="en-US"/>
              <a:pPr/>
              <a:t>05/08/20</a:t>
            </a:fld>
            <a:endParaRPr lang="en-US" alt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Fare clic per modificare gli stili del testo dello schema</a:t>
            </a:r>
          </a:p>
          <a:p>
            <a:pPr lvl="1"/>
            <a:r>
              <a:rPr lang="en-US" noProof="0"/>
              <a:t>Secondo livello</a:t>
            </a:r>
          </a:p>
          <a:p>
            <a:pPr lvl="2"/>
            <a:r>
              <a:rPr lang="en-US" noProof="0"/>
              <a:t>Terzo livello</a:t>
            </a:r>
          </a:p>
          <a:p>
            <a:pPr lvl="3"/>
            <a:r>
              <a:rPr lang="en-US" noProof="0"/>
              <a:t>Quarto livello</a:t>
            </a:r>
          </a:p>
          <a:p>
            <a:pPr lvl="4"/>
            <a:r>
              <a:rPr lang="en-US" noProof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4F4D6C60-4860-C14E-86AB-AFF4D57786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2267485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ヒラギノ角ゴ Pro W3" pitchFamily="-110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110" charset="-128"/>
        <a:cs typeface="ヒラギノ角ゴ Pro W3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hape 175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endParaRPr lang="en-US" altLang="en-US">
              <a:ea typeface="ＭＳ Ｐゴシック" charset="-128"/>
            </a:endParaRPr>
          </a:p>
        </p:txBody>
      </p:sp>
      <p:sp>
        <p:nvSpPr>
          <p:cNvPr id="16386" name="Shape 176"/>
          <p:cNvSpPr>
            <a:spLocks noGrp="1" noRot="1" noChangeAspect="1" noTextEdit="1"/>
          </p:cNvSpPr>
          <p:nvPr>
            <p:ph type="sldImg" idx="2"/>
          </p:nvPr>
        </p:nvSpPr>
        <p:spPr bwMode="auto">
          <a:custGeom>
            <a:avLst/>
            <a:gdLst>
              <a:gd name="T0" fmla="*/ 0 w 120000"/>
              <a:gd name="T1" fmla="*/ 0 h 120000"/>
              <a:gd name="T2" fmla="*/ 120000 w 120000"/>
              <a:gd name="T3" fmla="*/ 0 h 120000"/>
              <a:gd name="T4" fmla="*/ 120000 w 120000"/>
              <a:gd name="T5" fmla="*/ 120000 h 120000"/>
              <a:gd name="T6" fmla="*/ 0 w 120000"/>
              <a:gd name="T7" fmla="*/ 120000 h 120000"/>
              <a:gd name="T8" fmla="*/ 0 w 120000"/>
              <a:gd name="T9" fmla="*/ 0 h 120000"/>
              <a:gd name="T10" fmla="*/ 0 w 120000"/>
              <a:gd name="T11" fmla="*/ 0 h 120000"/>
              <a:gd name="T12" fmla="*/ 120000 w 120000"/>
              <a:gd name="T13" fmla="*/ 120000 h 1200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T10" t="T11" r="T12" b="T13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1189019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D6C60-4860-C14E-86AB-AFF4D5778666}" type="slidenum">
              <a:rPr lang="en-US" altLang="en-US" smtClean="0"/>
              <a:pPr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2384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D6C60-4860-C14E-86AB-AFF4D5778666}" type="slidenum">
              <a:rPr lang="en-US" altLang="en-US" smtClean="0"/>
              <a:pPr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80483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20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tangolo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ttangolo 21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tangolo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/>
              <a:t>Fare clic per modificare lo stile del sottotitolo dello schema</a:t>
            </a:r>
          </a:p>
        </p:txBody>
      </p:sp>
      <p:sp>
        <p:nvSpPr>
          <p:cNvPr id="10" name="Segnaposto data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F4E93D21-D21A-8A41-B03B-351951A5E5D3}" type="datetime1">
              <a:rPr lang="en-US" altLang="en-US" smtClean="0"/>
              <a:t>8/5/20</a:t>
            </a:fld>
            <a:endParaRPr lang="en-US" altLang="en-US"/>
          </a:p>
        </p:txBody>
      </p:sp>
      <p:sp>
        <p:nvSpPr>
          <p:cNvPr id="11" name="Segnaposto piè di pagina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12" name="Segnaposto numero diapositiva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fld id="{A1F950D4-6A57-6240-979F-45CBCFA172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7182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3427413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33BB38C-9653-DE46-8A69-A938B37A8B26}" type="datetime1">
              <a:rPr lang="en-US" altLang="en-US" smtClean="0"/>
              <a:t>8/5/20</a:t>
            </a:fld>
            <a:endParaRPr lang="en-US" alt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358775" y="6365875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fld id="{8E671E6D-2480-BB42-A884-2082D2271C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6808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nettore 1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Triangolo isoscele 7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Connettore 1 8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>
          <a:xfrm>
            <a:off x="3427413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D2E78A0-CE30-BE4D-8A5B-F9342458E74B}" type="datetime1">
              <a:rPr lang="en-US" altLang="en-US" smtClean="0"/>
              <a:t>8/5/20</a:t>
            </a:fld>
            <a:endParaRPr lang="en-US" altLang="en-US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358775" y="6365875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fld id="{C9653A68-F765-2048-AA7C-EDF064D4E1E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86436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8" name="Segnaposto contenuto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3427413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145B7DF4-618E-A549-9369-1430EF98433F}" type="datetime1">
              <a:rPr lang="en-US" altLang="en-US" smtClean="0"/>
              <a:t>8/5/20</a:t>
            </a:fld>
            <a:endParaRPr lang="en-US" alt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358775" y="6365875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fld id="{B709FC9D-C8AD-1D43-9C7D-64723D0C74E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7367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6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ttangolo 7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6" name="Segnaposto data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90ED1F29-110E-2942-A090-FD3D5908061A}" type="datetime1">
              <a:rPr lang="en-US" altLang="en-US" smtClean="0"/>
              <a:t>8/5/20</a:t>
            </a:fld>
            <a:endParaRPr lang="it-IT" altLang="en-US"/>
          </a:p>
        </p:txBody>
      </p:sp>
      <p:sp>
        <p:nvSpPr>
          <p:cNvPr id="7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it-IT"/>
              <a:t>--- Private &amp; Confidential ---</a:t>
            </a:r>
          </a:p>
        </p:txBody>
      </p:sp>
      <p:sp>
        <p:nvSpPr>
          <p:cNvPr id="8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fld id="{3F75EAC4-55EA-814E-B8DF-45E9990526A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8479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9" name="Segnaposto contenuto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3427413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54FC92D3-6874-214F-A34A-2C5F17DC5055}" type="datetime1">
              <a:rPr lang="en-US" altLang="en-US" smtClean="0"/>
              <a:t>8/5/20</a:t>
            </a:fld>
            <a:endParaRPr lang="en-US" alt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358775" y="6365875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fld id="{95FBFD0B-125F-7C43-B8BC-5726C6A109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6833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11" name="Segnaposto contenuto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13" name="Segnaposto contenuto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3427413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120CBE1-A93F-E64F-91A4-ABB6E75942F9}" type="datetime1">
              <a:rPr lang="en-US" altLang="en-US" smtClean="0"/>
              <a:t>8/5/20</a:t>
            </a:fld>
            <a:endParaRPr lang="en-US" alt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358775" y="6365875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fld id="{AED7512B-E99A-A844-9B21-EC931244FA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377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4" name="Immagin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5825" y="6240463"/>
            <a:ext cx="5143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en-US"/>
              <a:t>Fare clic per modificare stile</a:t>
            </a:r>
          </a:p>
        </p:txBody>
      </p:sp>
      <p:sp>
        <p:nvSpPr>
          <p:cNvPr id="5" name="Segnaposto data 2"/>
          <p:cNvSpPr>
            <a:spLocks noGrp="1"/>
          </p:cNvSpPr>
          <p:nvPr>
            <p:ph type="dt" sz="half" idx="10"/>
          </p:nvPr>
        </p:nvSpPr>
        <p:spPr>
          <a:xfrm>
            <a:off x="3427413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0B342B08-55A4-C447-956F-8BA27C8474B8}" type="datetime1">
              <a:rPr lang="en-US" altLang="en-US" smtClean="0"/>
              <a:t>8/5/20</a:t>
            </a:fld>
            <a:endParaRPr lang="en-US" altLang="en-US"/>
          </a:p>
        </p:txBody>
      </p:sp>
      <p:sp>
        <p:nvSpPr>
          <p:cNvPr id="6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7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358775" y="6365875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fld id="{2696C2EF-1AB7-3F4F-9E73-39D034A612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14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nettore 1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Triangolo isoscele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Segnaposto data 1"/>
          <p:cNvSpPr>
            <a:spLocks noGrp="1"/>
          </p:cNvSpPr>
          <p:nvPr>
            <p:ph type="dt" sz="half" idx="10"/>
          </p:nvPr>
        </p:nvSpPr>
        <p:spPr>
          <a:xfrm>
            <a:off x="3427413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29F69F85-6227-184C-82C1-5060157CBC1B}" type="datetime1">
              <a:rPr lang="en-US" altLang="en-US" smtClean="0"/>
              <a:t>8/5/20</a:t>
            </a:fld>
            <a:endParaRPr lang="en-US" altLang="en-US"/>
          </a:p>
        </p:txBody>
      </p:sp>
      <p:sp>
        <p:nvSpPr>
          <p:cNvPr id="5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358775" y="6365875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fld id="{F2C2BB9D-2964-8048-9429-17CC7F2CB2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678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Connettore 1 9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Immagin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05825" y="6240463"/>
            <a:ext cx="514350" cy="50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12" name="Segnaposto contenuto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en-US"/>
              <a:t>Fare clic per modificare gli stili del testo dello schema</a:t>
            </a:r>
          </a:p>
          <a:p>
            <a:pPr lvl="1"/>
            <a:r>
              <a:rPr lang="en-US"/>
              <a:t>Secondo livello</a:t>
            </a:r>
          </a:p>
          <a:p>
            <a:pPr lvl="2"/>
            <a:r>
              <a:rPr lang="en-US"/>
              <a:t>Terzo livello</a:t>
            </a:r>
          </a:p>
          <a:p>
            <a:pPr lvl="3"/>
            <a:r>
              <a:rPr lang="en-US"/>
              <a:t>Quarto livello</a:t>
            </a:r>
          </a:p>
          <a:p>
            <a:pPr lvl="4"/>
            <a:r>
              <a:rPr lang="en-US"/>
              <a:t>Quinto livello</a:t>
            </a:r>
          </a:p>
        </p:txBody>
      </p:sp>
      <p:sp>
        <p:nvSpPr>
          <p:cNvPr id="9" name="Segnaposto data 4"/>
          <p:cNvSpPr>
            <a:spLocks noGrp="1"/>
          </p:cNvSpPr>
          <p:nvPr>
            <p:ph type="dt" sz="half" idx="10"/>
          </p:nvPr>
        </p:nvSpPr>
        <p:spPr>
          <a:xfrm>
            <a:off x="3427413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D15ED8C2-5067-F049-828E-D54EDCAE797E}" type="datetime1">
              <a:rPr lang="en-US" altLang="en-US" smtClean="0"/>
              <a:t>8/5/20</a:t>
            </a:fld>
            <a:endParaRPr lang="en-US" altLang="en-US"/>
          </a:p>
        </p:txBody>
      </p:sp>
      <p:sp>
        <p:nvSpPr>
          <p:cNvPr id="10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11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358775" y="6365875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fld id="{E56AC556-194C-4A49-85E2-D6A08F1A81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45237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nettore 1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Triangolo isoscele 8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ttangolo 9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en-US" noProof="0"/>
              <a:t>Fare clic sull'icona per inserire un'immagine</a:t>
            </a:r>
            <a:endParaRPr lang="en-US" noProof="0" dirty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/>
              <a:t>Fare clic per modificare gli stili del testo dello schema</a:t>
            </a:r>
          </a:p>
        </p:txBody>
      </p:sp>
      <p:sp>
        <p:nvSpPr>
          <p:cNvPr id="8" name="Segnaposto data 4"/>
          <p:cNvSpPr>
            <a:spLocks noGrp="1"/>
          </p:cNvSpPr>
          <p:nvPr>
            <p:ph type="dt" sz="half" idx="10"/>
          </p:nvPr>
        </p:nvSpPr>
        <p:spPr>
          <a:xfrm>
            <a:off x="3427413" y="6356350"/>
            <a:ext cx="2289175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728BA214-ACCE-3843-8773-7B951E35E2F1}" type="datetime1">
              <a:rPr lang="en-US" altLang="en-US" smtClean="0"/>
              <a:t>8/5/20</a:t>
            </a:fld>
            <a:endParaRPr lang="en-US" altLang="en-US"/>
          </a:p>
        </p:txBody>
      </p:sp>
      <p:sp>
        <p:nvSpPr>
          <p:cNvPr id="9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2898775" y="6356350"/>
            <a:ext cx="3505200" cy="365125"/>
          </a:xfrm>
        </p:spPr>
        <p:txBody>
          <a:bodyPr rtlCol="0"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10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358775" y="6365875"/>
            <a:ext cx="1981200" cy="365125"/>
          </a:xfrm>
        </p:spPr>
        <p:txBody>
          <a:bodyPr/>
          <a:lstStyle>
            <a:lvl1pPr>
              <a:defRPr/>
            </a:lvl1pPr>
          </a:lstStyle>
          <a:p>
            <a:fld id="{76677967-3A9A-0644-A9AE-586A2792D9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2342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lang="en-US" dirty="0"/>
              <a:t>Fare </a:t>
            </a:r>
            <a:r>
              <a:rPr lang="en-US" dirty="0" err="1"/>
              <a:t>clic</a:t>
            </a:r>
            <a:r>
              <a:rPr lang="en-US" dirty="0"/>
              <a:t> per </a:t>
            </a:r>
            <a:r>
              <a:rPr lang="en-US" dirty="0" err="1"/>
              <a:t>modificare</a:t>
            </a:r>
            <a:r>
              <a:rPr lang="en-US" dirty="0"/>
              <a:t> stile</a:t>
            </a:r>
          </a:p>
        </p:txBody>
      </p:sp>
      <p:sp>
        <p:nvSpPr>
          <p:cNvPr id="1027" name="Segnaposto testo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Fare clic per modificare gli stili del testo dello schema</a:t>
            </a:r>
          </a:p>
          <a:p>
            <a:pPr lvl="1"/>
            <a:r>
              <a:rPr lang="en-US" altLang="en-US"/>
              <a:t>Secondo livello</a:t>
            </a:r>
          </a:p>
          <a:p>
            <a:pPr lvl="2"/>
            <a:r>
              <a:rPr lang="en-US" altLang="en-US"/>
              <a:t>Terzo livello</a:t>
            </a:r>
          </a:p>
          <a:p>
            <a:pPr lvl="3"/>
            <a:r>
              <a:rPr lang="en-US" altLang="en-US"/>
              <a:t>Quarto livello</a:t>
            </a:r>
          </a:p>
          <a:p>
            <a:pPr lvl="4"/>
            <a:r>
              <a:rPr lang="en-US" altLang="en-US"/>
              <a:t>Quinto livello</a:t>
            </a:r>
          </a:p>
        </p:txBody>
      </p:sp>
      <p:pic>
        <p:nvPicPr>
          <p:cNvPr id="1028" name="Picture 4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8988" y="6221413"/>
            <a:ext cx="555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" name="Straight Connector 14"/>
          <p:cNvCxnSpPr/>
          <p:nvPr userDrawn="1"/>
        </p:nvCxnSpPr>
        <p:spPr>
          <a:xfrm>
            <a:off x="323850" y="6326188"/>
            <a:ext cx="8050213" cy="0"/>
          </a:xfrm>
          <a:prstGeom prst="line">
            <a:avLst/>
          </a:prstGeom>
          <a:ln w="9525" cmpd="sng">
            <a:solidFill>
              <a:srgbClr val="003A4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3095625" y="6410325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003A4F"/>
                </a:solidFill>
                <a:latin typeface="Gill Sans MT" pitchFamily="-65" charset="0"/>
                <a:ea typeface="ＭＳ Ｐゴシック" pitchFamily="-65" charset="-128"/>
                <a:cs typeface="ＭＳ Ｐゴシック" pitchFamily="-65" charset="-128"/>
              </a:defRPr>
            </a:lvl1pPr>
          </a:lstStyle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24" name="Footer Placeholder 17"/>
          <p:cNvSpPr txBox="1">
            <a:spLocks/>
          </p:cNvSpPr>
          <p:nvPr userDrawn="1"/>
        </p:nvSpPr>
        <p:spPr>
          <a:xfrm>
            <a:off x="330200" y="6410325"/>
            <a:ext cx="2895600" cy="36512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200">
                <a:solidFill>
                  <a:srgbClr val="003A4F"/>
                </a:solidFill>
              </a:rPr>
              <a:t>www.qcmfunds.com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4"/>
          </p:nvPr>
        </p:nvSpPr>
        <p:spPr>
          <a:xfrm>
            <a:off x="6145213" y="6410325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3A4F"/>
                </a:solidFill>
              </a:defRPr>
            </a:lvl1pPr>
          </a:lstStyle>
          <a:p>
            <a:fld id="{096EFEDC-946D-8A43-9114-5EC8132319F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647" r:id="rId1"/>
    <p:sldLayoutId id="2147484648" r:id="rId2"/>
    <p:sldLayoutId id="2147484649" r:id="rId3"/>
    <p:sldLayoutId id="2147484650" r:id="rId4"/>
    <p:sldLayoutId id="2147484651" r:id="rId5"/>
    <p:sldLayoutId id="2147484652" r:id="rId6"/>
    <p:sldLayoutId id="2147484653" r:id="rId7"/>
    <p:sldLayoutId id="2147484654" r:id="rId8"/>
    <p:sldLayoutId id="2147484655" r:id="rId9"/>
    <p:sldLayoutId id="2147484656" r:id="rId10"/>
    <p:sldLayoutId id="2147484657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kern="1200" cap="all">
          <a:solidFill>
            <a:srgbClr val="00729A"/>
          </a:solidFill>
          <a:latin typeface="LegacySerifEF-Book"/>
          <a:ea typeface="ＭＳ Ｐゴシック" pitchFamily="-65" charset="-128"/>
          <a:cs typeface="ＭＳ Ｐゴシック" pitchFamily="-6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729A"/>
          </a:solidFill>
          <a:latin typeface="LegacySerifEF-Book" charset="0"/>
          <a:ea typeface="ＭＳ Ｐゴシック" pitchFamily="-65" charset="-128"/>
          <a:cs typeface="ＭＳ Ｐゴシック" pitchFamily="-6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729A"/>
          </a:solidFill>
          <a:latin typeface="LegacySerifEF-Book" charset="0"/>
          <a:ea typeface="ＭＳ Ｐゴシック" pitchFamily="-65" charset="-128"/>
          <a:cs typeface="ＭＳ Ｐゴシック" pitchFamily="-6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729A"/>
          </a:solidFill>
          <a:latin typeface="LegacySerifEF-Book" charset="0"/>
          <a:ea typeface="ＭＳ Ｐゴシック" pitchFamily="-65" charset="-128"/>
          <a:cs typeface="ＭＳ Ｐゴシック" pitchFamily="-6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>
          <a:solidFill>
            <a:srgbClr val="00729A"/>
          </a:solidFill>
          <a:latin typeface="LegacySerifEF-Book" charset="0"/>
          <a:ea typeface="ＭＳ Ｐゴシック" pitchFamily="-65" charset="-128"/>
          <a:cs typeface="ＭＳ Ｐゴシック" pitchFamily="-6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000">
          <a:solidFill>
            <a:srgbClr val="00729A"/>
          </a:solidFill>
          <a:latin typeface="LegacySerifEF-Book" charset="0"/>
          <a:ea typeface="ＭＳ Ｐゴシック" pitchFamily="-65" charset="-128"/>
          <a:cs typeface="ＭＳ Ｐゴシック" pitchFamily="-65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000">
          <a:solidFill>
            <a:srgbClr val="00729A"/>
          </a:solidFill>
          <a:latin typeface="LegacySerifEF-Book" charset="0"/>
          <a:ea typeface="ＭＳ Ｐゴシック" pitchFamily="-65" charset="-128"/>
          <a:cs typeface="ＭＳ Ｐゴシック" pitchFamily="-65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000">
          <a:solidFill>
            <a:srgbClr val="00729A"/>
          </a:solidFill>
          <a:latin typeface="LegacySerifEF-Book" charset="0"/>
          <a:ea typeface="ＭＳ Ｐゴシック" pitchFamily="-65" charset="-128"/>
          <a:cs typeface="ＭＳ Ｐゴシック" pitchFamily="-65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000">
          <a:solidFill>
            <a:srgbClr val="00729A"/>
          </a:solidFill>
          <a:latin typeface="LegacySerifEF-Book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SzPct val="76000"/>
        <a:buFont typeface="Arial" charset="0"/>
        <a:buChar char="•"/>
        <a:defRPr sz="2600" kern="1200">
          <a:solidFill>
            <a:srgbClr val="003A4F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SzPct val="76000"/>
        <a:buFont typeface="Arial" charset="0"/>
        <a:buChar char="•"/>
        <a:defRPr sz="2300" kern="1200">
          <a:solidFill>
            <a:srgbClr val="003A4F"/>
          </a:solidFill>
          <a:latin typeface="+mn-lt"/>
          <a:ea typeface="ＭＳ Ｐゴシック" pitchFamily="-65" charset="-128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SzPct val="76000"/>
        <a:buFont typeface="Arial" charset="0"/>
        <a:buChar char="•"/>
        <a:defRPr sz="2000" kern="1200">
          <a:solidFill>
            <a:srgbClr val="003A4F"/>
          </a:solidFill>
          <a:latin typeface="+mn-lt"/>
          <a:ea typeface="ヒラギノ角ゴ Pro W3" pitchFamily="-110" charset="-128"/>
          <a:cs typeface="ヒラギノ角ゴ Pro W3" pitchFamily="-110" charset="-128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SzPct val="70000"/>
        <a:buFont typeface="Arial" charset="0"/>
        <a:buChar char="•"/>
        <a:defRPr kern="1200">
          <a:solidFill>
            <a:srgbClr val="003A4F"/>
          </a:solidFill>
          <a:latin typeface="+mn-lt"/>
          <a:ea typeface="ヒラギノ角ゴ Pro W3" pitchFamily="-110" charset="-128"/>
          <a:cs typeface="ヒラギノ角ゴ Pro W3" charset="0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SzPct val="70000"/>
        <a:buFont typeface="Arial" charset="0"/>
        <a:buChar char="•"/>
        <a:defRPr sz="1600" kern="1200">
          <a:solidFill>
            <a:srgbClr val="003A4F"/>
          </a:solidFill>
          <a:latin typeface="+mn-lt"/>
          <a:ea typeface="ＭＳ Ｐゴシック" pitchFamily="-65" charset="-128"/>
          <a:cs typeface="ＭＳ Ｐゴシック" pitchFamily="-65" charset="-128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1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Immagin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9638" y="25400"/>
            <a:ext cx="312896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CasellaDiTesto 10"/>
          <p:cNvSpPr txBox="1">
            <a:spLocks noChangeArrowheads="1"/>
          </p:cNvSpPr>
          <p:nvPr/>
        </p:nvSpPr>
        <p:spPr bwMode="auto">
          <a:xfrm>
            <a:off x="7416800" y="930275"/>
            <a:ext cx="27178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Gill Sans MT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i="1">
                <a:solidFill>
                  <a:schemeClr val="bg1"/>
                </a:solidFill>
                <a:latin typeface="BlairMdITC TT Medium" charset="0"/>
              </a:rPr>
              <a:t>Intelligent Investing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C2BB9D-2964-8048-9429-17CC7F2CB26A}" type="slidenum">
              <a:rPr lang="en-US" altLang="en-US" smtClean="0"/>
              <a:pPr/>
              <a:t>1</a:t>
            </a:fld>
            <a:endParaRPr lang="en-US" altLang="en-US"/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0A0193-E310-954D-8640-35C9A917A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CELLEBRITE SALES GROWING RAPIDLY AT 21% CAGR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975557-3BD3-EF4F-865D-366AA28C4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AC8B63-0640-9540-B9E0-62FF0DBCFD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10</a:t>
            </a:fld>
            <a:endParaRPr lang="en-US" alt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0983227-888A-164D-9238-7DA2EC708F3A}"/>
              </a:ext>
            </a:extLst>
          </p:cNvPr>
          <p:cNvPicPr>
            <a:picLocks noGrp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867905" y="1455016"/>
            <a:ext cx="7501180" cy="4521544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6EC0A54C-6BF2-7A48-AA82-33914AF47893}"/>
              </a:ext>
            </a:extLst>
          </p:cNvPr>
          <p:cNvSpPr txBox="1"/>
          <p:nvPr/>
        </p:nvSpPr>
        <p:spPr>
          <a:xfrm>
            <a:off x="6940233" y="2070531"/>
            <a:ext cx="749935" cy="3302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it-IT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21% </a:t>
            </a:r>
            <a:r>
              <a:rPr lang="it-IT" sz="20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cagr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1281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335DAC-93D8-2B40-9B59-3D4CC309E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CELLEBRITE PROFITABILITY STILL JUMPY BUT TRENDING UP AT 41% CAGR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4C731F-5322-DA49-8DA7-992F1D429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7454A7-AD7E-194D-B379-C87947B0E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11</a:t>
            </a:fld>
            <a:endParaRPr lang="en-US" alt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92C96A29-2D72-9449-949A-F745A788C41A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3385516022"/>
              </p:ext>
            </p:extLst>
          </p:nvPr>
        </p:nvGraphicFramePr>
        <p:xfrm>
          <a:off x="457200" y="1219200"/>
          <a:ext cx="8229600" cy="493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B9325DDF-C469-4A4B-9243-1FE005D4089C}"/>
              </a:ext>
            </a:extLst>
          </p:cNvPr>
          <p:cNvSpPr/>
          <p:nvPr/>
        </p:nvSpPr>
        <p:spPr>
          <a:xfrm>
            <a:off x="7868416" y="1493025"/>
            <a:ext cx="1032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it-IT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41% </a:t>
            </a:r>
            <a:r>
              <a:rPr lang="it-IT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cagr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0724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>
            <a:extLst>
              <a:ext uri="{FF2B5EF4-FFF2-40B4-BE49-F238E27FC236}">
                <a16:creationId xmlns:a16="http://schemas.microsoft.com/office/drawing/2014/main" id="{5016C47D-461D-574A-9634-B204F58FBE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ENTERTEINMENT BUSINESS DISAPPEARING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51F912B-C8D0-8E40-88A8-26C17E7FD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Revenue</a:t>
            </a:r>
            <a:endParaRPr lang="it-IT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138458E7-2A45-6447-A5CE-E04597061B66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it-IT" dirty="0"/>
              <a:t>EBT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F135AAA7-D8C0-4F45-A127-AA46C6B5BF45}"/>
              </a:ext>
            </a:extLst>
          </p:cNvPr>
          <p:cNvGraphicFramePr>
            <a:graphicFrameLocks noGrp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1312007823"/>
              </p:ext>
            </p:extLst>
          </p:nvPr>
        </p:nvGraphicFramePr>
        <p:xfrm>
          <a:off x="457200" y="2133600"/>
          <a:ext cx="40386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B1BB48A1-0460-D345-8C27-64DF7DC01225}"/>
              </a:ext>
            </a:extLst>
          </p:cNvPr>
          <p:cNvGraphicFramePr>
            <a:graphicFrameLocks noGrp="1"/>
          </p:cNvGraphicFramePr>
          <p:nvPr>
            <p:ph sz="quarter" idx="4"/>
          </p:nvPr>
        </p:nvGraphicFramePr>
        <p:xfrm>
          <a:off x="4648200" y="2133600"/>
          <a:ext cx="4038600" cy="4038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AA83DF95-7761-3141-87FB-B4751CA39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3B1CFDB-A73A-AD45-A2B1-F2167A66C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512B-E99A-A844-9B21-EC931244FAB7}" type="slidenum">
              <a:rPr lang="en-US" altLang="en-US" smtClean="0"/>
              <a:pPr/>
              <a:t>12</a:t>
            </a:fld>
            <a:endParaRPr lang="en-US" altLang="en-US"/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587E2D09-DE34-1C4B-8F3B-838DEEFA8630}"/>
              </a:ext>
            </a:extLst>
          </p:cNvPr>
          <p:cNvSpPr/>
          <p:nvPr/>
        </p:nvSpPr>
        <p:spPr>
          <a:xfrm rot="2096834">
            <a:off x="1999281" y="4138047"/>
            <a:ext cx="1317356" cy="422329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Right Arrow 17">
            <a:extLst>
              <a:ext uri="{FF2B5EF4-FFF2-40B4-BE49-F238E27FC236}">
                <a16:creationId xmlns:a16="http://schemas.microsoft.com/office/drawing/2014/main" id="{E765AC9F-86CA-7F42-B262-1AAF94A767BE}"/>
              </a:ext>
            </a:extLst>
          </p:cNvPr>
          <p:cNvSpPr/>
          <p:nvPr/>
        </p:nvSpPr>
        <p:spPr>
          <a:xfrm rot="2096834">
            <a:off x="5745296" y="4138046"/>
            <a:ext cx="1317356" cy="422329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526543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FC90456F-7A8B-8547-B118-F95D9CED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WHY DO WE LIKE CELLEBRITE?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E0FD4116-8858-7D47-8629-007028A24B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0202401-BE5A-1E48-A1D6-A893F85C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664892B-2780-AF43-B042-A55F04AF8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D7512B-E99A-A844-9B21-EC931244FAB7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848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454861-657E-5546-B6D0-DA3895883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A sexy, high </a:t>
            </a:r>
            <a:r>
              <a:rPr lang="it-IT" dirty="0" err="1"/>
              <a:t>growth</a:t>
            </a:r>
            <a:r>
              <a:rPr lang="it-IT" dirty="0"/>
              <a:t>, high </a:t>
            </a:r>
            <a:r>
              <a:rPr lang="it-IT" dirty="0" err="1"/>
              <a:t>barriers</a:t>
            </a:r>
            <a:r>
              <a:rPr lang="it-IT" dirty="0"/>
              <a:t>-to-entry </a:t>
            </a:r>
            <a:r>
              <a:rPr lang="it-IT" dirty="0" err="1"/>
              <a:t>segment</a:t>
            </a:r>
            <a:endParaRPr lang="it-IT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2C7E0B7-ADE4-C745-930D-0144BF5E4CC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199" y="1219200"/>
            <a:ext cx="4583113" cy="4937760"/>
          </a:xfrm>
        </p:spPr>
        <p:txBody>
          <a:bodyPr/>
          <a:lstStyle/>
          <a:p>
            <a:pPr marL="0" indent="0">
              <a:buNone/>
            </a:pPr>
            <a:r>
              <a:rPr lang="it-IT" dirty="0"/>
              <a:t>Mobile </a:t>
            </a:r>
            <a:r>
              <a:rPr lang="it-IT" dirty="0" err="1"/>
              <a:t>devices</a:t>
            </a:r>
            <a:r>
              <a:rPr lang="it-IT" dirty="0"/>
              <a:t> and software for: </a:t>
            </a:r>
          </a:p>
          <a:p>
            <a:r>
              <a:rPr lang="it-IT" dirty="0"/>
              <a:t>Data </a:t>
            </a:r>
            <a:r>
              <a:rPr lang="it-IT" dirty="0" err="1"/>
              <a:t>extraction</a:t>
            </a:r>
            <a:r>
              <a:rPr lang="it-IT" dirty="0"/>
              <a:t>  </a:t>
            </a:r>
          </a:p>
          <a:p>
            <a:r>
              <a:rPr lang="it-IT" dirty="0"/>
              <a:t>Transfer </a:t>
            </a:r>
          </a:p>
          <a:p>
            <a:r>
              <a:rPr lang="it-IT" dirty="0"/>
              <a:t>Analysis </a:t>
            </a:r>
            <a:r>
              <a:rPr lang="it-IT" dirty="0" err="1"/>
              <a:t>devices</a:t>
            </a:r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dirty="0" err="1"/>
              <a:t>Forensic</a:t>
            </a:r>
            <a:r>
              <a:rPr lang="it-IT" dirty="0"/>
              <a:t>:</a:t>
            </a:r>
          </a:p>
          <a:p>
            <a:r>
              <a:rPr lang="it-IT" dirty="0"/>
              <a:t>Law </a:t>
            </a:r>
            <a:r>
              <a:rPr lang="it-IT" dirty="0" err="1"/>
              <a:t>enforcement</a:t>
            </a:r>
            <a:r>
              <a:rPr lang="it-IT" dirty="0"/>
              <a:t>, intelligence and </a:t>
            </a:r>
            <a:r>
              <a:rPr lang="it-IT" dirty="0" err="1"/>
              <a:t>military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r>
              <a:rPr lang="it-IT" dirty="0"/>
              <a:t>. 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dirty="0" err="1"/>
              <a:t>Other</a:t>
            </a:r>
            <a:r>
              <a:rPr lang="it-IT" dirty="0"/>
              <a:t> </a:t>
            </a:r>
            <a:r>
              <a:rPr lang="it-IT" dirty="0" err="1"/>
              <a:t>civilian</a:t>
            </a:r>
            <a:r>
              <a:rPr lang="it-IT" dirty="0"/>
              <a:t> </a:t>
            </a:r>
            <a:r>
              <a:rPr lang="it-IT" dirty="0" err="1"/>
              <a:t>applications</a:t>
            </a:r>
            <a:endParaRPr lang="it-IT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1802504-D9BE-D44C-81BC-EE585E584122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5040312" y="3373437"/>
            <a:ext cx="3225800" cy="6223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023FAD-5A56-E14F-9405-A82363BB4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3DE1F2-7250-5745-86FB-87ABA9004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5EAC4-55EA-814E-B8DF-45E9990526A9}" type="slidenum">
              <a:rPr lang="en-US" altLang="en-US" smtClean="0"/>
              <a:pPr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007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93B61-16AE-D04F-A4E2-5F11E7D6C9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NOTABLE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1857FA-349E-604F-A13D-3768708DA25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 anchor="ctr"/>
          <a:lstStyle/>
          <a:p>
            <a:r>
              <a:rPr lang="it-IT" b="1" dirty="0" err="1"/>
              <a:t>Extraction</a:t>
            </a:r>
            <a:r>
              <a:rPr lang="it-IT" dirty="0"/>
              <a:t> of data from mobile </a:t>
            </a:r>
            <a:r>
              <a:rPr lang="it-IT" dirty="0" err="1"/>
              <a:t>devices</a:t>
            </a:r>
            <a:r>
              <a:rPr lang="it-IT" dirty="0"/>
              <a:t>.</a:t>
            </a:r>
          </a:p>
          <a:p>
            <a:r>
              <a:rPr lang="it-IT" dirty="0" err="1"/>
              <a:t>Recovering</a:t>
            </a:r>
            <a:r>
              <a:rPr lang="it-IT" dirty="0"/>
              <a:t> </a:t>
            </a:r>
            <a:r>
              <a:rPr lang="it-IT" dirty="0" err="1"/>
              <a:t>hidden</a:t>
            </a:r>
            <a:r>
              <a:rPr lang="it-IT" dirty="0"/>
              <a:t> and </a:t>
            </a:r>
            <a:r>
              <a:rPr lang="it-IT" b="1" dirty="0" err="1"/>
              <a:t>deleted</a:t>
            </a:r>
            <a:r>
              <a:rPr lang="it-IT" b="1" dirty="0"/>
              <a:t> data</a:t>
            </a:r>
            <a:r>
              <a:rPr lang="it-IT" dirty="0"/>
              <a:t>. </a:t>
            </a:r>
          </a:p>
          <a:p>
            <a:r>
              <a:rPr lang="it-IT" dirty="0" err="1"/>
              <a:t>Deciphering</a:t>
            </a:r>
            <a:r>
              <a:rPr lang="it-IT" dirty="0"/>
              <a:t> </a:t>
            </a:r>
            <a:r>
              <a:rPr lang="it-IT" b="1" dirty="0" err="1"/>
              <a:t>encrypted</a:t>
            </a:r>
            <a:r>
              <a:rPr lang="it-IT" dirty="0"/>
              <a:t> information. </a:t>
            </a:r>
          </a:p>
          <a:p>
            <a:r>
              <a:rPr lang="it-IT" dirty="0" err="1"/>
              <a:t>Accessing</a:t>
            </a:r>
            <a:r>
              <a:rPr lang="it-IT" dirty="0"/>
              <a:t> </a:t>
            </a:r>
            <a:r>
              <a:rPr lang="it-IT" b="1" dirty="0"/>
              <a:t>password-</a:t>
            </a:r>
            <a:r>
              <a:rPr lang="it-IT" b="1" dirty="0" err="1"/>
              <a:t>protected</a:t>
            </a:r>
            <a:r>
              <a:rPr lang="it-IT" dirty="0"/>
              <a:t> data.</a:t>
            </a:r>
          </a:p>
          <a:p>
            <a:r>
              <a:rPr lang="it-IT" dirty="0" err="1"/>
              <a:t>Forensic</a:t>
            </a:r>
            <a:r>
              <a:rPr lang="it-IT" dirty="0"/>
              <a:t> </a:t>
            </a:r>
            <a:r>
              <a:rPr lang="it-IT" b="1" dirty="0"/>
              <a:t>data </a:t>
            </a:r>
            <a:r>
              <a:rPr lang="it-IT" b="1" dirty="0" err="1"/>
              <a:t>integrity</a:t>
            </a:r>
            <a:endParaRPr lang="it-IT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53B9180-8A8C-2046-8FB5-33F9CEF35EB8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325" y="2338676"/>
            <a:ext cx="4041775" cy="2691822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A0E5F1-B40F-7846-8DDA-69C5948BA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649CE-CB94-E34F-AB74-4C965B7A9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FD0B-125F-7C43-B8BC-5726C6A109B9}" type="slidenum">
              <a:rPr lang="en-US" altLang="en-US" smtClean="0"/>
              <a:pPr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631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E29A3D-74D4-E34A-8A97-C5DA62FE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NEWSWORTHY…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2B463A3-376E-194D-9E02-3E33F09D104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2552495"/>
            <a:ext cx="8229600" cy="22705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6E875-1280-F34E-B86B-E76F11A7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9FB87-9558-4741-BAD7-DAE14ACF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FD0B-125F-7C43-B8BC-5726C6A109B9}" type="slidenum">
              <a:rPr lang="en-US" altLang="en-US" smtClean="0"/>
              <a:pPr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6049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EE29A3D-74D4-E34A-8A97-C5DA62FE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NEWSWORTHY…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6E875-1280-F34E-B86B-E76F11A7E2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A9FB87-9558-4741-BAD7-DAE14ACF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FD0B-125F-7C43-B8BC-5726C6A109B9}" type="slidenum">
              <a:rPr lang="en-US" altLang="en-US" smtClean="0"/>
              <a:pPr/>
              <a:t>17</a:t>
            </a:fld>
            <a:endParaRPr lang="en-US" alt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9EDD286-DEE6-CC46-AE52-AE5878D6C9F7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98154"/>
            <a:ext cx="8229600" cy="3979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9123135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40CBD-DA3E-024C-88F6-64C095C7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NEWSWORTHY…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CA0CA67-949B-844D-8D26-8682A4100A6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1494" y="1219200"/>
            <a:ext cx="4601012" cy="4937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17CDE-F75F-014C-AF57-18B10884E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7136B-EFF4-0544-BC76-51A2C3D3E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16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40CBD-DA3E-024C-88F6-64C095C7A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NEWSWORTHY…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517CDE-F75F-014C-AF57-18B10884E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87136B-EFF4-0544-BC76-51A2C3D3E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19</a:t>
            </a:fld>
            <a:endParaRPr lang="en-US" alt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15C1262-0570-A547-BFEE-5F8AC4E5E4D3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5012" y="1219200"/>
            <a:ext cx="6513975" cy="4937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6424574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olo 3"/>
          <p:cNvSpPr>
            <a:spLocks noGrp="1"/>
          </p:cNvSpPr>
          <p:nvPr>
            <p:ph type="title"/>
          </p:nvPr>
        </p:nvSpPr>
        <p:spPr bwMode="auto"/>
        <p:txBody>
          <a:bodyPr wrap="square" lIns="91440" tIns="45720" rIns="91440" bIns="45720" numCol="1" compatLnSpc="1">
            <a:prstTxWarp prst="textNoShape">
              <a:avLst/>
            </a:prstTxWarp>
          </a:bodyPr>
          <a:lstStyle/>
          <a:p>
            <a:r>
              <a:rPr lang="en-US" altLang="en-US" cap="none" dirty="0">
                <a:latin typeface="LegacySerifEF-Book" charset="0"/>
                <a:ea typeface="ＭＳ Ｐゴシック" charset="-128"/>
              </a:rPr>
              <a:t>DISCLAIMER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2</a:t>
            </a:fld>
            <a:endParaRPr lang="en-US" alt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D40F0EA-923A-F545-BF8F-7D01F604F15E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57200" y="2209974"/>
            <a:ext cx="8229600" cy="29555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C359C-7B8F-6749-9156-BAEC0350D7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NEWSWORTHY…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5ABAFFD-846F-7348-8498-C6B224B8AC7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261663"/>
            <a:ext cx="4041775" cy="28521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892AFF82-2F5C-5E4B-A633-924B00AE52C0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325" y="2449601"/>
            <a:ext cx="4041775" cy="246997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99625D-1380-0948-B60E-34C76C9B2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037A5-DF3C-C941-B29C-C2977751D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98989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ADF70-0978-2641-924C-100E063D9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WHY WE FEEL CONFIDENT FOR THE FUTURE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E94E1-DB96-C44B-99D7-1D21880CE936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it-IT" dirty="0"/>
              <a:t>Mobile security market: </a:t>
            </a:r>
          </a:p>
          <a:p>
            <a:pPr lvl="1"/>
            <a:r>
              <a:rPr lang="it-IT" dirty="0"/>
              <a:t>48% CAGR</a:t>
            </a:r>
          </a:p>
          <a:p>
            <a:pPr lvl="1"/>
            <a:r>
              <a:rPr lang="it-IT" dirty="0"/>
              <a:t>$42bn by 2024</a:t>
            </a:r>
          </a:p>
          <a:p>
            <a:pPr lvl="1"/>
            <a:r>
              <a:rPr lang="it-IT" dirty="0" err="1"/>
              <a:t>one</a:t>
            </a:r>
            <a:r>
              <a:rPr lang="it-IT" dirty="0"/>
              <a:t> </a:t>
            </a:r>
            <a:r>
              <a:rPr lang="it-IT" dirty="0" err="1"/>
              <a:t>device</a:t>
            </a:r>
            <a:r>
              <a:rPr lang="it-IT" dirty="0"/>
              <a:t> per </a:t>
            </a:r>
            <a:r>
              <a:rPr lang="it-IT" dirty="0" err="1"/>
              <a:t>cop</a:t>
            </a:r>
            <a:endParaRPr lang="it-IT" dirty="0"/>
          </a:p>
          <a:p>
            <a:pPr lvl="1"/>
            <a:r>
              <a:rPr lang="it-IT" dirty="0" err="1"/>
              <a:t>Very</a:t>
            </a:r>
            <a:r>
              <a:rPr lang="it-IT" dirty="0"/>
              <a:t> </a:t>
            </a:r>
            <a:r>
              <a:rPr lang="it-IT" dirty="0" err="1"/>
              <a:t>low</a:t>
            </a:r>
            <a:r>
              <a:rPr lang="it-IT" dirty="0"/>
              <a:t> </a:t>
            </a:r>
            <a:r>
              <a:rPr lang="it-IT" dirty="0" err="1"/>
              <a:t>penetration</a:t>
            </a:r>
            <a:endParaRPr lang="it-IT" dirty="0"/>
          </a:p>
          <a:p>
            <a:pPr lvl="1"/>
            <a:endParaRPr lang="it-IT" dirty="0"/>
          </a:p>
          <a:p>
            <a:r>
              <a:rPr lang="it-IT" dirty="0" err="1"/>
              <a:t>Barriers</a:t>
            </a:r>
            <a:r>
              <a:rPr lang="it-IT" dirty="0"/>
              <a:t> to entry: </a:t>
            </a:r>
          </a:p>
          <a:p>
            <a:pPr lvl="1"/>
            <a:r>
              <a:rPr lang="en-US" dirty="0"/>
              <a:t>Proprietary</a:t>
            </a:r>
            <a:r>
              <a:rPr lang="it-IT" dirty="0"/>
              <a:t> </a:t>
            </a:r>
            <a:r>
              <a:rPr lang="it-IT" dirty="0" err="1"/>
              <a:t>technology</a:t>
            </a:r>
            <a:r>
              <a:rPr lang="it-IT" dirty="0"/>
              <a:t>.</a:t>
            </a:r>
          </a:p>
          <a:p>
            <a:pPr lvl="1"/>
            <a:r>
              <a:rPr lang="it-IT" dirty="0"/>
              <a:t>Access to </a:t>
            </a:r>
            <a:r>
              <a:rPr lang="it-IT" dirty="0" err="1"/>
              <a:t>Israel</a:t>
            </a:r>
            <a:r>
              <a:rPr lang="it-IT" dirty="0"/>
              <a:t>.</a:t>
            </a:r>
          </a:p>
          <a:p>
            <a:pPr lvl="1"/>
            <a:r>
              <a:rPr lang="it-IT" dirty="0" err="1"/>
              <a:t>Sticky</a:t>
            </a:r>
            <a:r>
              <a:rPr lang="it-IT" dirty="0"/>
              <a:t> </a:t>
            </a:r>
            <a:r>
              <a:rPr lang="it-IT" dirty="0" err="1"/>
              <a:t>contracts</a:t>
            </a:r>
            <a:r>
              <a:rPr lang="it-IT" dirty="0"/>
              <a:t> with </a:t>
            </a:r>
            <a:r>
              <a:rPr lang="it-IT" dirty="0" err="1"/>
              <a:t>gov</a:t>
            </a:r>
            <a:r>
              <a:rPr lang="it-IT" dirty="0"/>
              <a:t>..</a:t>
            </a:r>
          </a:p>
          <a:p>
            <a:pPr lvl="1"/>
            <a:r>
              <a:rPr lang="it-IT" dirty="0" err="1"/>
              <a:t>Economies</a:t>
            </a:r>
            <a:r>
              <a:rPr lang="it-IT" dirty="0"/>
              <a:t> of scale. </a:t>
            </a:r>
          </a:p>
          <a:p>
            <a:pPr lvl="1"/>
            <a:r>
              <a:rPr lang="it-IT" dirty="0"/>
              <a:t>Brand </a:t>
            </a:r>
            <a:r>
              <a:rPr lang="it-IT" dirty="0" err="1"/>
              <a:t>power</a:t>
            </a:r>
            <a:r>
              <a:rPr lang="it-IT" dirty="0"/>
              <a:t>. 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BC1D179-FAE0-0148-9B46-0FFDF3D2799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325" y="2334635"/>
            <a:ext cx="4041775" cy="2699905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77D3B-4410-9E4E-9E09-811D64B9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C7C08-CD42-0F40-971E-3C67EF5C9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FD0B-125F-7C43-B8BC-5726C6A109B9}" type="slidenum">
              <a:rPr lang="en-US" altLang="en-US" smtClean="0"/>
              <a:pPr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44151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52D956-C593-1E40-9698-4D341843C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JUNE 2019: ISRAELI VC ACQUIRES 25% STAKE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1DA9D8-8ACD-2547-8E55-1C1753BE4E07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 anchor="ctr"/>
          <a:lstStyle/>
          <a:p>
            <a:r>
              <a:rPr lang="en-US" dirty="0"/>
              <a:t>IGP: 25% stake in </a:t>
            </a:r>
            <a:r>
              <a:rPr lang="en-US" dirty="0" err="1"/>
              <a:t>Cellebrite</a:t>
            </a:r>
            <a:r>
              <a:rPr lang="en-US" dirty="0"/>
              <a:t>.</a:t>
            </a:r>
          </a:p>
          <a:p>
            <a:r>
              <a:rPr lang="en-US" dirty="0"/>
              <a:t>Implied valuation: $440m</a:t>
            </a:r>
          </a:p>
          <a:p>
            <a:r>
              <a:rPr lang="en-US" dirty="0"/>
              <a:t>Capital “to accelerate growth organically and through acquisitions.”</a:t>
            </a:r>
          </a:p>
          <a:p>
            <a:r>
              <a:rPr lang="en-US" dirty="0"/>
              <a:t>Sun Corp keeps 72%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09346D7-8C2B-5D4F-A614-F58388EE81DC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2325" y="2286489"/>
            <a:ext cx="4041775" cy="27961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5FBC1-E336-4A40-B9C5-06C4BA4E01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1520BF-4562-D340-AF77-C801A3DDE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FD0B-125F-7C43-B8BC-5726C6A109B9}" type="slidenum">
              <a:rPr lang="en-US" altLang="en-US" smtClean="0"/>
              <a:pPr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8813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6B16B-3143-4241-B794-C612456EE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Cellebrite’s</a:t>
            </a:r>
            <a:r>
              <a:rPr lang="it-IT" dirty="0"/>
              <a:t> </a:t>
            </a:r>
            <a:r>
              <a:rPr lang="it-IT" dirty="0" err="1"/>
              <a:t>comps</a:t>
            </a:r>
            <a:r>
              <a:rPr lang="it-IT" dirty="0"/>
              <a:t>: MEDIAN EV/SALES </a:t>
            </a:r>
            <a:r>
              <a:rPr lang="it-IT" b="1" dirty="0"/>
              <a:t>5.4X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73088-638D-7948-9A41-343AB5630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5CB48-3B07-EC49-88FF-E0D8FC1F8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FD0B-125F-7C43-B8BC-5726C6A109B9}" type="slidenum">
              <a:rPr lang="en-US" altLang="en-US" smtClean="0"/>
              <a:pPr/>
              <a:t>23</a:t>
            </a:fld>
            <a:endParaRPr lang="en-US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DEC13AA3-0FEA-C24C-B40D-2201E835675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457200" y="1620681"/>
            <a:ext cx="8229600" cy="413416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38821483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C71F8-A53E-874F-BAF5-C8269CEDE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MUCH IS </a:t>
            </a:r>
            <a:r>
              <a:rPr lang="en-US" dirty="0" err="1"/>
              <a:t>CELLeBRITE</a:t>
            </a:r>
            <a:r>
              <a:rPr lang="en-US" dirty="0"/>
              <a:t> WORTH? $ 0.6-2.1 Billion 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1DBFBEAA-034E-204E-B625-A30BDAEC444D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4045919832"/>
              </p:ext>
            </p:extLst>
          </p:nvPr>
        </p:nvGraphicFramePr>
        <p:xfrm>
          <a:off x="457200" y="2048102"/>
          <a:ext cx="8196372" cy="20554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891">
                  <a:extLst>
                    <a:ext uri="{9D8B030D-6E8A-4147-A177-3AD203B41FA5}">
                      <a16:colId xmlns:a16="http://schemas.microsoft.com/office/drawing/2014/main" val="3709875134"/>
                    </a:ext>
                  </a:extLst>
                </a:gridCol>
                <a:gridCol w="1715295">
                  <a:extLst>
                    <a:ext uri="{9D8B030D-6E8A-4147-A177-3AD203B41FA5}">
                      <a16:colId xmlns:a16="http://schemas.microsoft.com/office/drawing/2014/main" val="2851122326"/>
                    </a:ext>
                  </a:extLst>
                </a:gridCol>
                <a:gridCol w="2049093">
                  <a:extLst>
                    <a:ext uri="{9D8B030D-6E8A-4147-A177-3AD203B41FA5}">
                      <a16:colId xmlns:a16="http://schemas.microsoft.com/office/drawing/2014/main" val="605953066"/>
                    </a:ext>
                  </a:extLst>
                </a:gridCol>
                <a:gridCol w="2049093">
                  <a:extLst>
                    <a:ext uri="{9D8B030D-6E8A-4147-A177-3AD203B41FA5}">
                      <a16:colId xmlns:a16="http://schemas.microsoft.com/office/drawing/2014/main" val="435397058"/>
                    </a:ext>
                  </a:extLst>
                </a:gridCol>
              </a:tblGrid>
              <a:tr h="796869">
                <a:tc>
                  <a:txBody>
                    <a:bodyPr/>
                    <a:lstStyle/>
                    <a:p>
                      <a:r>
                        <a:rPr lang="en-US" sz="2200" dirty="0"/>
                        <a:t>Ratio</a:t>
                      </a:r>
                    </a:p>
                  </a:txBody>
                  <a:tcPr marL="113838" marR="113838" marT="56919" marB="5691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Bull Case</a:t>
                      </a:r>
                    </a:p>
                  </a:txBody>
                  <a:tcPr marL="113838" marR="113838" marT="56919" marB="5691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Base Case</a:t>
                      </a:r>
                    </a:p>
                  </a:txBody>
                  <a:tcPr marL="113838" marR="113838" marT="56919" marB="5691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Bear case (VC round)</a:t>
                      </a:r>
                    </a:p>
                  </a:txBody>
                  <a:tcPr marL="113838" marR="113838" marT="56919" marB="56919"/>
                </a:tc>
                <a:extLst>
                  <a:ext uri="{0D108BD9-81ED-4DB2-BD59-A6C34878D82A}">
                    <a16:rowId xmlns:a16="http://schemas.microsoft.com/office/drawing/2014/main" val="3019442147"/>
                  </a:ext>
                </a:extLst>
              </a:tr>
              <a:tr h="461678">
                <a:tc>
                  <a:txBody>
                    <a:bodyPr/>
                    <a:lstStyle/>
                    <a:p>
                      <a:r>
                        <a:rPr lang="en-US" sz="2200" dirty="0"/>
                        <a:t>Sales multiple</a:t>
                      </a:r>
                    </a:p>
                  </a:txBody>
                  <a:tcPr marL="113838" marR="113838" marT="56919" marB="5691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10</a:t>
                      </a:r>
                    </a:p>
                  </a:txBody>
                  <a:tcPr marL="113838" marR="113838" marT="56919" marB="5691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5</a:t>
                      </a:r>
                    </a:p>
                  </a:txBody>
                  <a:tcPr marL="113838" marR="113838" marT="56919" marB="56919"/>
                </a:tc>
                <a:tc>
                  <a:txBody>
                    <a:bodyPr/>
                    <a:lstStyle/>
                    <a:p>
                      <a:r>
                        <a:rPr lang="en-US" sz="2200" dirty="0"/>
                        <a:t>1.9</a:t>
                      </a:r>
                    </a:p>
                  </a:txBody>
                  <a:tcPr marL="113838" marR="113838" marT="56919" marB="56919"/>
                </a:tc>
                <a:extLst>
                  <a:ext uri="{0D108BD9-81ED-4DB2-BD59-A6C34878D82A}">
                    <a16:rowId xmlns:a16="http://schemas.microsoft.com/office/drawing/2014/main" val="3173568081"/>
                  </a:ext>
                </a:extLst>
              </a:tr>
              <a:tr h="796869">
                <a:tc>
                  <a:txBody>
                    <a:bodyPr/>
                    <a:lstStyle/>
                    <a:p>
                      <a:r>
                        <a:rPr lang="en-US" sz="2200" dirty="0"/>
                        <a:t>Implied </a:t>
                      </a:r>
                      <a:r>
                        <a:rPr lang="en-US" sz="2200" dirty="0" err="1"/>
                        <a:t>Cellebrite</a:t>
                      </a:r>
                      <a:r>
                        <a:rPr lang="en-US" sz="2200" dirty="0"/>
                        <a:t> value ($m)</a:t>
                      </a:r>
                    </a:p>
                  </a:txBody>
                  <a:tcPr marL="113838" marR="113838" marT="56919" marB="56919"/>
                </a:tc>
                <a:tc>
                  <a:txBody>
                    <a:bodyPr/>
                    <a:lstStyle/>
                    <a:p>
                      <a:r>
                        <a:rPr lang="en-US" sz="2200" b="1" dirty="0"/>
                        <a:t>1780</a:t>
                      </a:r>
                    </a:p>
                  </a:txBody>
                  <a:tcPr marL="113838" marR="113838" marT="56919" marB="56919"/>
                </a:tc>
                <a:tc>
                  <a:txBody>
                    <a:bodyPr/>
                    <a:lstStyle/>
                    <a:p>
                      <a:r>
                        <a:rPr lang="en-US" sz="2200" b="1" dirty="0"/>
                        <a:t>890</a:t>
                      </a:r>
                    </a:p>
                  </a:txBody>
                  <a:tcPr marL="113838" marR="113838" marT="56919" marB="56919"/>
                </a:tc>
                <a:tc>
                  <a:txBody>
                    <a:bodyPr/>
                    <a:lstStyle/>
                    <a:p>
                      <a:r>
                        <a:rPr lang="en-US" sz="2200" b="1" dirty="0"/>
                        <a:t>338</a:t>
                      </a:r>
                    </a:p>
                  </a:txBody>
                  <a:tcPr marL="113838" marR="113838" marT="56919" marB="56919"/>
                </a:tc>
                <a:extLst>
                  <a:ext uri="{0D108BD9-81ED-4DB2-BD59-A6C34878D82A}">
                    <a16:rowId xmlns:a16="http://schemas.microsoft.com/office/drawing/2014/main" val="3431852059"/>
                  </a:ext>
                </a:extLst>
              </a:tr>
            </a:tbl>
          </a:graphicData>
        </a:graphic>
      </p:graphicFrame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1292A3-BE75-1547-AE1F-619B63252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4ED44E-369D-C947-BF1A-3142820D5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FD0B-125F-7C43-B8BC-5726C6A109B9}" type="slidenum">
              <a:rPr lang="en-US" altLang="en-US" smtClean="0"/>
              <a:pPr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3263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9D233-EFF1-1845-ACE2-B7603AE55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CELLEBRITE IS PART OF SUN CORPORATION…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49E32B-6F02-4F48-9FC1-46D527394E2C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 anchor="ctr"/>
          <a:lstStyle/>
          <a:p>
            <a:r>
              <a:rPr lang="en-US" dirty="0"/>
              <a:t>Market Cap: $469m</a:t>
            </a:r>
          </a:p>
          <a:p>
            <a:r>
              <a:rPr lang="en-US" dirty="0"/>
              <a:t>Net cash: $257m</a:t>
            </a:r>
          </a:p>
          <a:p>
            <a:r>
              <a:rPr lang="en-US" dirty="0"/>
              <a:t>Cellebrite stake: 72%</a:t>
            </a:r>
          </a:p>
          <a:p>
            <a:r>
              <a:rPr lang="en-US" dirty="0"/>
              <a:t>Value assigned to rest of the business: 0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C36195-9F16-9048-9CAB-46ADE94D8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0BEE73-DEF3-494A-B721-543778FAA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3843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C116-8588-FD4C-A177-F72739E83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SUNCORP: total value IMPLIES </a:t>
            </a:r>
            <a:r>
              <a:rPr lang="en-US" b="1" dirty="0"/>
              <a:t>123% UPSIDE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7BD1092F-70C7-F648-8AD5-E81DFBB9DA7B}"/>
              </a:ext>
            </a:extLst>
          </p:cNvPr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784648393"/>
              </p:ext>
            </p:extLst>
          </p:nvPr>
        </p:nvGraphicFramePr>
        <p:xfrm>
          <a:off x="457200" y="2397071"/>
          <a:ext cx="8229600" cy="268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1851568266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49946093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189445555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84611529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Item ($m)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Bull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 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Bear 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6931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Cash (net net)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4665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Cellebrite (72%)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0" dirty="0"/>
                        <a:t>1780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338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7011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Rest of the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249190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 Value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1946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1047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7403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Market Cap now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5305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Upside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314%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123%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rgbClr val="00B050"/>
                          </a:solidFill>
                        </a:rPr>
                        <a:t>48%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9524205"/>
                  </a:ext>
                </a:extLst>
              </a:tr>
            </a:tbl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43CF1-084A-C94E-B500-5550F11CF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A2510B-D578-BA4C-B63C-9591254AA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60982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19D2A-522C-B84A-BF74-847E976A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1419" y="381000"/>
            <a:ext cx="6858000" cy="1066800"/>
          </a:xfrm>
        </p:spPr>
        <p:txBody>
          <a:bodyPr>
            <a:normAutofit/>
          </a:bodyPr>
          <a:lstStyle/>
          <a:p>
            <a:r>
              <a:rPr lang="it-IT" sz="4000" dirty="0">
                <a:solidFill>
                  <a:schemeClr val="bg1"/>
                </a:solidFill>
              </a:rPr>
              <a:t>The </a:t>
            </a:r>
            <a:r>
              <a:rPr lang="it-IT" sz="4000" dirty="0" err="1">
                <a:solidFill>
                  <a:schemeClr val="bg1"/>
                </a:solidFill>
              </a:rPr>
              <a:t>activist</a:t>
            </a:r>
            <a:r>
              <a:rPr lang="it-IT" sz="4000" dirty="0">
                <a:solidFill>
                  <a:schemeClr val="bg1"/>
                </a:solidFill>
              </a:rPr>
              <a:t> angle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DC97A2-A9DD-9348-AB8F-D2ED7765E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9CA2178-37D5-9746-850E-DA21BA323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516415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696D9-9FB9-864D-B280-1343BA9AA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How to unlock value? SHAREHOLDER ACTIVISM to the rescue MANY TOOLS: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EF064-EDDB-7C47-BDA5-5FB2AE6B947E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 anchor="ctr"/>
          <a:lstStyle/>
          <a:p>
            <a:r>
              <a:rPr lang="en-US" dirty="0"/>
              <a:t>Large buyback/dividend (stock is cash-flow positive)</a:t>
            </a:r>
          </a:p>
          <a:p>
            <a:r>
              <a:rPr lang="en-US" dirty="0"/>
              <a:t>Divesting non-core businesses.</a:t>
            </a:r>
          </a:p>
          <a:p>
            <a:r>
              <a:rPr lang="en-US" dirty="0"/>
              <a:t>Looking for a buyer.</a:t>
            </a:r>
          </a:p>
          <a:p>
            <a:r>
              <a:rPr lang="en-US" b="1" u="sng" dirty="0"/>
              <a:t>Listing on NASDAQ.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F3773D-8B6C-0F40-B24F-E0312F9E4C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521860-41D3-5E48-987E-D351FB4E3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1965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B098E-7E58-5741-A558-5AF8D8DD0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</a:t>
            </a:r>
            <a:r>
              <a:rPr lang="it-IT" dirty="0" err="1"/>
              <a:t>activist</a:t>
            </a:r>
            <a:r>
              <a:rPr lang="it-IT" dirty="0"/>
              <a:t> angle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8D5471-25EC-0A4C-8036-77FBE67EE2D3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Late 2019, </a:t>
            </a:r>
            <a:r>
              <a:rPr lang="en-US" b="1" dirty="0"/>
              <a:t>Oasis</a:t>
            </a:r>
            <a:r>
              <a:rPr lang="en-US" dirty="0"/>
              <a:t> and other investors (including </a:t>
            </a:r>
            <a:r>
              <a:rPr lang="en-US" b="1" dirty="0"/>
              <a:t>Quintessential</a:t>
            </a:r>
            <a:r>
              <a:rPr lang="en-US" dirty="0"/>
              <a:t> and the founding family of Suncorp) voted out most of the current board and replaced the CEO.</a:t>
            </a:r>
          </a:p>
          <a:p>
            <a:r>
              <a:rPr lang="en-US" dirty="0"/>
              <a:t>Current CEO and board are decisively </a:t>
            </a:r>
            <a:r>
              <a:rPr lang="en-US" i="1" u="sng" dirty="0"/>
              <a:t>shareholder friendly</a:t>
            </a:r>
            <a:r>
              <a:rPr lang="en-US" dirty="0"/>
              <a:t>, while strictly Japanese. </a:t>
            </a:r>
          </a:p>
          <a:p>
            <a:r>
              <a:rPr lang="en-US" b="1" dirty="0"/>
              <a:t>IGP</a:t>
            </a:r>
            <a:r>
              <a:rPr lang="en-US" dirty="0"/>
              <a:t> (the Israeli VC holding a 25% stake in CB) has a policy of seeking exits through IPOs or strategic sales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00B050"/>
                </a:solidFill>
              </a:rPr>
              <a:t>We expect a strategic, value generating change in Sun Corp within the next 12 months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CA0F911-A93D-EB4A-AE92-5567AFE9C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C56B0A-237C-E44D-9B83-0B59DE8DB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95680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161FF9-862A-9A4E-82A0-E0E1BB14F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B409D2-0EC6-B34F-A245-EBBD8FA9B388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1433535" y="906651"/>
            <a:ext cx="6858000" cy="990600"/>
          </a:xfrm>
        </p:spPr>
        <p:txBody>
          <a:bodyPr>
            <a:no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</a:rPr>
              <a:t>Sun Corporation (6736.T):</a:t>
            </a:r>
            <a:br>
              <a:rPr lang="en-US" sz="3600" dirty="0">
                <a:solidFill>
                  <a:srgbClr val="FFFFFF"/>
                </a:solidFill>
              </a:rPr>
            </a:br>
            <a:r>
              <a:rPr lang="en-US" sz="3600" dirty="0">
                <a:solidFill>
                  <a:srgbClr val="FFFFFF"/>
                </a:solidFill>
              </a:rPr>
              <a:t>a hidden gem in the rising sun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5E0201-F3D7-724A-91D4-0E81615EE73B}"/>
              </a:ext>
            </a:extLst>
          </p:cNvPr>
          <p:cNvSpPr/>
          <p:nvPr/>
        </p:nvSpPr>
        <p:spPr>
          <a:xfrm>
            <a:off x="3274601" y="1897251"/>
            <a:ext cx="31758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(QCM is long Sun Corporation)</a:t>
            </a:r>
          </a:p>
        </p:txBody>
      </p:sp>
      <p:pic>
        <p:nvPicPr>
          <p:cNvPr id="7" name="Immagine 9">
            <a:extLst>
              <a:ext uri="{FF2B5EF4-FFF2-40B4-BE49-F238E27FC236}">
                <a16:creationId xmlns:a16="http://schemas.microsoft.com/office/drawing/2014/main" id="{1A9B9CAC-9CDE-F74D-883A-416B2AD09D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982749"/>
            <a:ext cx="3128962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541008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800E2C-681C-0B46-A571-B6819D962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 </a:t>
            </a:r>
            <a:r>
              <a:rPr lang="it-IT" dirty="0" err="1"/>
              <a:t>remarkable</a:t>
            </a:r>
            <a:r>
              <a:rPr lang="it-IT" dirty="0"/>
              <a:t> </a:t>
            </a:r>
            <a:r>
              <a:rPr lang="it-IT" dirty="0" err="1"/>
              <a:t>change</a:t>
            </a:r>
            <a:r>
              <a:rPr lang="it-IT" dirty="0"/>
              <a:t> for </a:t>
            </a:r>
            <a:r>
              <a:rPr lang="it-IT" dirty="0" err="1"/>
              <a:t>japan</a:t>
            </a:r>
            <a:endParaRPr lang="it-IT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1486CB3-6926-5E45-82B2-01A3897CD91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541207" y="1219200"/>
            <a:ext cx="8061585" cy="493712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1B0883-23AB-9545-A2B4-E16B0122F8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B083A-9673-E249-B6D9-33BA93342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21367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5D842-65F2-A14B-9367-59BA4FEA3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 CONCLUDE: AN EPIC OPPORTUNITY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A83037-FFBD-2E42-BB72-F8916A54202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Core business with very fast revenue and profit growth.</a:t>
            </a:r>
          </a:p>
          <a:p>
            <a:r>
              <a:rPr lang="en-US" dirty="0"/>
              <a:t>Very attractive market.</a:t>
            </a:r>
          </a:p>
          <a:p>
            <a:r>
              <a:rPr lang="en-US" dirty="0"/>
              <a:t>Strong barriers to entry. </a:t>
            </a:r>
          </a:p>
          <a:p>
            <a:r>
              <a:rPr lang="en-US" dirty="0"/>
              <a:t>Very strong financial position. </a:t>
            </a:r>
          </a:p>
          <a:p>
            <a:r>
              <a:rPr lang="en-US" dirty="0"/>
              <a:t>Significant undervaluation.</a:t>
            </a:r>
          </a:p>
          <a:p>
            <a:r>
              <a:rPr lang="en-US" dirty="0"/>
              <a:t>Friendly management and board pushing for change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977A04F-F438-7144-A336-A812F88BBDE9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/>
          <a:stretch>
            <a:fillRect/>
          </a:stretch>
        </p:blipFill>
        <p:spPr>
          <a:xfrm>
            <a:off x="4632325" y="2212227"/>
            <a:ext cx="4041775" cy="294472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840E91-AD25-B64D-83A2-F03282BB0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18F0B9-A234-744A-B387-374957767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9851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DFF57-1442-484D-8E2D-627A72CCB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SUN CORPORATION in a nutshell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DE6F664-7E6D-9B43-ABF4-F236B11CE422}"/>
              </a:ext>
            </a:extLst>
          </p:cNvPr>
          <p:cNvSpPr>
            <a:spLocks noGrp="1"/>
          </p:cNvSpPr>
          <p:nvPr>
            <p:ph sz="quarter" idx="2"/>
          </p:nvPr>
        </p:nvSpPr>
        <p:spPr/>
        <p:txBody>
          <a:bodyPr anchor="ctr"/>
          <a:lstStyle/>
          <a:p>
            <a:r>
              <a:rPr lang="en-US" dirty="0"/>
              <a:t>Market Cap: $469m </a:t>
            </a:r>
          </a:p>
          <a:p>
            <a:r>
              <a:rPr lang="en-US" dirty="0"/>
              <a:t>Ticker: JASDAQ 6736</a:t>
            </a:r>
          </a:p>
          <a:p>
            <a:r>
              <a:rPr lang="en-US" dirty="0"/>
              <a:t>Industry: cyber security</a:t>
            </a:r>
          </a:p>
          <a:p>
            <a:r>
              <a:rPr lang="en-US" dirty="0"/>
              <a:t>Sales: $248m</a:t>
            </a:r>
          </a:p>
          <a:p>
            <a:r>
              <a:rPr lang="en-US" b="1" dirty="0"/>
              <a:t>EV/Sales: 1.3x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8A3CFC5-A815-A447-BD5F-35F87BC5C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52AED1-99CC-7E42-80E1-E8F050B82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CDDBA86-ECEB-1F43-A65C-DA5D258E00C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677319"/>
            <a:ext cx="4041775" cy="202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964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2F4EA684-6B46-3A47-8ACC-30ADA69E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Stock price recovered quickly post-</a:t>
            </a:r>
            <a:r>
              <a:rPr lang="en-US" dirty="0" err="1"/>
              <a:t>covid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94A8E1-8DE3-3344-B4F3-5694445BD4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01760-2079-C94C-A9ED-F82EEED22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FBFD0B-125F-7C43-B8BC-5726C6A109B9}" type="slidenum">
              <a:rPr lang="en-US" altLang="en-US" smtClean="0"/>
              <a:pPr/>
              <a:t>5</a:t>
            </a:fld>
            <a:endParaRPr lang="en-US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4B82CF47-BCBD-9F4C-9FC8-5B4D02AEF7D0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727996"/>
            <a:ext cx="8229600" cy="3919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983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7BCFD-05E2-CF47-B7BE-5AE391D43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57224E-3B4F-BD4A-8257-650560393642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 anchor="ctr"/>
          <a:lstStyle/>
          <a:p>
            <a:r>
              <a:rPr lang="en-US" dirty="0"/>
              <a:t>Founded in 1971 focusing on electronics. </a:t>
            </a:r>
          </a:p>
          <a:p>
            <a:r>
              <a:rPr lang="en-US" dirty="0"/>
              <a:t>Expanded into personal computers in the ‘80s.</a:t>
            </a:r>
          </a:p>
          <a:p>
            <a:r>
              <a:rPr lang="en-US" dirty="0"/>
              <a:t>Expanded into gaming in the ‘90s, 2000s.</a:t>
            </a:r>
          </a:p>
          <a:p>
            <a:r>
              <a:rPr lang="en-US" dirty="0"/>
              <a:t>Acquired a few hi-tech companies including </a:t>
            </a:r>
            <a:r>
              <a:rPr lang="en-US" b="1" dirty="0" err="1"/>
              <a:t>Cellebrite</a:t>
            </a:r>
            <a:r>
              <a:rPr lang="en-US" dirty="0"/>
              <a:t>.</a:t>
            </a:r>
          </a:p>
          <a:p>
            <a:r>
              <a:rPr lang="en-US" dirty="0"/>
              <a:t>Entertainment businesses deterioration, growth stalls, margins drop.</a:t>
            </a:r>
          </a:p>
          <a:p>
            <a:r>
              <a:rPr lang="en-US" dirty="0"/>
              <a:t>Sells </a:t>
            </a:r>
            <a:r>
              <a:rPr lang="en-US" dirty="0" err="1"/>
              <a:t>Cellebrite’s</a:t>
            </a:r>
            <a:r>
              <a:rPr lang="en-US" dirty="0"/>
              <a:t> minority stake to Israeli VC fund.</a:t>
            </a:r>
          </a:p>
          <a:p>
            <a:r>
              <a:rPr lang="en-US" dirty="0"/>
              <a:t>Early 2020: CEO and legacy board replaced by shareholder-friendly members.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68C4D7-530D-E640-8DD0-806F05AEF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EB0B48D-5D7E-284C-98D7-DA7FA8231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6348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A964810-E92A-9D46-A5D7-D14B2824DF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Main</a:t>
            </a:r>
            <a:r>
              <a:rPr lang="it-IT" dirty="0"/>
              <a:t> businesses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8144235-9ECD-E549-A8EF-E40A855DE0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err="1"/>
              <a:t>Cellebrite</a:t>
            </a:r>
            <a:r>
              <a:rPr lang="it-IT" dirty="0"/>
              <a:t> </a:t>
            </a:r>
          </a:p>
          <a:p>
            <a:r>
              <a:rPr lang="en-US" dirty="0"/>
              <a:t>(cybersecurity)  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A9DF2D5-E324-0049-BE4F-E5D6FF428CA5}"/>
              </a:ext>
            </a:extLst>
          </p:cNvPr>
          <p:cNvSpPr>
            <a:spLocks noGrp="1"/>
          </p:cNvSpPr>
          <p:nvPr>
            <p:ph type="body" sz="half" idx="3"/>
          </p:nvPr>
        </p:nvSpPr>
        <p:spPr/>
        <p:txBody>
          <a:bodyPr/>
          <a:lstStyle/>
          <a:p>
            <a:r>
              <a:rPr lang="it-IT" dirty="0" err="1"/>
              <a:t>Pachinko</a:t>
            </a:r>
            <a:endParaRPr lang="it-IT" dirty="0"/>
          </a:p>
          <a:p>
            <a:r>
              <a:rPr lang="it-IT" dirty="0"/>
              <a:t>(Japan </a:t>
            </a:r>
            <a:r>
              <a:rPr lang="it-IT" dirty="0" err="1"/>
              <a:t>gambling</a:t>
            </a:r>
            <a:r>
              <a:rPr lang="it-IT" dirty="0"/>
              <a:t>)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ECA4EA0-D0DC-1A4F-91AD-F0C729F56247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914501"/>
            <a:ext cx="4038600" cy="2476797"/>
          </a:xfrm>
          <a:prstGeom prst="rect">
            <a:avLst/>
          </a:prstGeom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B5FDBA21-0272-8747-A0BC-9E36DBD72A6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8200" y="2712045"/>
            <a:ext cx="4038600" cy="2881709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AFDB7D-B937-5A44-82D9-72D8AE61D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0684B4-38B3-E747-94F7-DC6EF5403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14" name="Graphic 13" descr="Drawing compass">
            <a:extLst>
              <a:ext uri="{FF2B5EF4-FFF2-40B4-BE49-F238E27FC236}">
                <a16:creationId xmlns:a16="http://schemas.microsoft.com/office/drawing/2014/main" id="{4313A9DE-3DA6-E944-9383-D47E8D2877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pic>
        <p:nvPicPr>
          <p:cNvPr id="16" name="Graphic 15" descr="Thumbs up sign">
            <a:extLst>
              <a:ext uri="{FF2B5EF4-FFF2-40B4-BE49-F238E27FC236}">
                <a16:creationId xmlns:a16="http://schemas.microsoft.com/office/drawing/2014/main" id="{1D7D85D9-591F-ED40-AB33-5620BDAACE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64800" y="3121800"/>
            <a:ext cx="914400" cy="914400"/>
          </a:xfrm>
          <a:prstGeom prst="rect">
            <a:avLst/>
          </a:prstGeom>
        </p:spPr>
      </p:pic>
      <p:pic>
        <p:nvPicPr>
          <p:cNvPr id="18" name="Graphic 17" descr="Thumbs up sign">
            <a:extLst>
              <a:ext uri="{FF2B5EF4-FFF2-40B4-BE49-F238E27FC236}">
                <a16:creationId xmlns:a16="http://schemas.microsoft.com/office/drawing/2014/main" id="{94D79E93-B114-1F4F-8A65-EFBFA17E29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14800" y="2971800"/>
            <a:ext cx="914400" cy="914400"/>
          </a:xfrm>
          <a:prstGeom prst="rect">
            <a:avLst/>
          </a:prstGeom>
        </p:spPr>
      </p:pic>
      <p:sp>
        <p:nvSpPr>
          <p:cNvPr id="19" name="Up Arrow 18">
            <a:extLst>
              <a:ext uri="{FF2B5EF4-FFF2-40B4-BE49-F238E27FC236}">
                <a16:creationId xmlns:a16="http://schemas.microsoft.com/office/drawing/2014/main" id="{E29FF604-7E5B-A94F-9375-7321C5BA122F}"/>
              </a:ext>
            </a:extLst>
          </p:cNvPr>
          <p:cNvSpPr/>
          <p:nvPr/>
        </p:nvSpPr>
        <p:spPr>
          <a:xfrm>
            <a:off x="2107769" y="2169763"/>
            <a:ext cx="791006" cy="1259237"/>
          </a:xfrm>
          <a:prstGeom prst="upArrow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Up Arrow 19">
            <a:extLst>
              <a:ext uri="{FF2B5EF4-FFF2-40B4-BE49-F238E27FC236}">
                <a16:creationId xmlns:a16="http://schemas.microsoft.com/office/drawing/2014/main" id="{56B59E2E-FF5E-FC4D-83B3-DF97A807E0D3}"/>
              </a:ext>
            </a:extLst>
          </p:cNvPr>
          <p:cNvSpPr/>
          <p:nvPr/>
        </p:nvSpPr>
        <p:spPr>
          <a:xfrm rot="10800000">
            <a:off x="6271997" y="2284882"/>
            <a:ext cx="791006" cy="1259237"/>
          </a:xfrm>
          <a:prstGeom prst="up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1DCF09B-59E5-324F-BF2D-91F0503807F8}"/>
              </a:ext>
            </a:extLst>
          </p:cNvPr>
          <p:cNvSpPr/>
          <p:nvPr/>
        </p:nvSpPr>
        <p:spPr>
          <a:xfrm>
            <a:off x="363901" y="5230564"/>
            <a:ext cx="40052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/>
                <a:solidFill>
                  <a:schemeClr val="accent3"/>
                </a:solidFill>
              </a:rPr>
              <a:t>Fast growth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A9BDAF8-7253-9C40-BFFF-705EE9A8F8D5}"/>
              </a:ext>
            </a:extLst>
          </p:cNvPr>
          <p:cNvSpPr/>
          <p:nvPr/>
        </p:nvSpPr>
        <p:spPr>
          <a:xfrm>
            <a:off x="5410811" y="5362542"/>
            <a:ext cx="26276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Decline</a:t>
            </a:r>
          </a:p>
        </p:txBody>
      </p:sp>
    </p:spTree>
    <p:extLst>
      <p:ext uri="{BB962C8B-B14F-4D97-AF65-F5344CB8AC3E}">
        <p14:creationId xmlns:p14="http://schemas.microsoft.com/office/powerpoint/2010/main" val="1939605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5DAC9D2-246D-3B42-A89F-8556367E723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/>
          <a:stretch>
            <a:fillRect/>
          </a:stretch>
        </p:blipFill>
        <p:spPr>
          <a:xfrm>
            <a:off x="791081" y="1016316"/>
            <a:ext cx="7720588" cy="482536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40A46F2-1E72-3C48-ADDB-955F5A65B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/>
              <a:t>Mobile data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dominant</a:t>
            </a:r>
            <a:r>
              <a:rPr lang="it-IT" dirty="0"/>
              <a:t>. </a:t>
            </a:r>
            <a:r>
              <a:rPr lang="it-IT" dirty="0" err="1"/>
              <a:t>Legacy</a:t>
            </a:r>
            <a:r>
              <a:rPr lang="it-IT" dirty="0"/>
              <a:t> </a:t>
            </a:r>
            <a:r>
              <a:rPr lang="it-IT" dirty="0" err="1"/>
              <a:t>enterteinment</a:t>
            </a:r>
            <a:r>
              <a:rPr lang="it-IT" dirty="0"/>
              <a:t> </a:t>
            </a:r>
            <a:r>
              <a:rPr lang="it-IT" dirty="0" err="1"/>
              <a:t>rapidly</a:t>
            </a:r>
            <a:r>
              <a:rPr lang="it-IT" dirty="0"/>
              <a:t> </a:t>
            </a:r>
            <a:r>
              <a:rPr lang="it-IT" dirty="0" err="1"/>
              <a:t>shrinking</a:t>
            </a:r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D4DF06-48AE-B748-92F6-B5A7612BF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27B88-4A65-B744-82A1-E5E731E37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8</a:t>
            </a:fld>
            <a:endParaRPr lang="en-US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036D4-71C4-A843-92A1-AE520417DD1E}"/>
              </a:ext>
            </a:extLst>
          </p:cNvPr>
          <p:cNvSpPr txBox="1"/>
          <p:nvPr/>
        </p:nvSpPr>
        <p:spPr>
          <a:xfrm>
            <a:off x="3038260" y="3569771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73</a:t>
            </a:r>
            <a:r>
              <a:rPr lang="it-IT" dirty="0"/>
              <a:t>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9635CF-8FE5-9044-A46F-AB358428B605}"/>
              </a:ext>
            </a:extLst>
          </p:cNvPr>
          <p:cNvSpPr txBox="1"/>
          <p:nvPr/>
        </p:nvSpPr>
        <p:spPr>
          <a:xfrm>
            <a:off x="1326673" y="2812285"/>
            <a:ext cx="596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/>
              <a:t>21</a:t>
            </a:r>
            <a:r>
              <a:rPr lang="it-IT" dirty="0"/>
              <a:t>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2D88C5-9625-BA4D-B3B8-71BFF971E39A}"/>
              </a:ext>
            </a:extLst>
          </p:cNvPr>
          <p:cNvSpPr txBox="1"/>
          <p:nvPr/>
        </p:nvSpPr>
        <p:spPr>
          <a:xfrm>
            <a:off x="1923311" y="2006916"/>
            <a:ext cx="46839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5</a:t>
            </a:r>
            <a:r>
              <a:rPr lang="it-IT" dirty="0">
                <a:solidFill>
                  <a:schemeClr val="bg1"/>
                </a:solidFill>
              </a:rPr>
              <a:t>%</a:t>
            </a:r>
          </a:p>
        </p:txBody>
      </p:sp>
    </p:spTree>
    <p:extLst>
      <p:ext uri="{BB962C8B-B14F-4D97-AF65-F5344CB8AC3E}">
        <p14:creationId xmlns:p14="http://schemas.microsoft.com/office/powerpoint/2010/main" val="1425922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A44CD-C0AA-C241-A2B2-1F169B1DF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MOBILE IS THE ONLY PROFITABLE SEGMENT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027DD-7066-9F48-BDCB-0DDF7E1A0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--- Private &amp; Confidential ---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6D8BCA-A184-724F-BE00-4FD7052B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09FC9D-C8AD-1D43-9C7D-64723D0C74EB}" type="slidenum">
              <a:rPr lang="en-US" altLang="en-US" smtClean="0"/>
              <a:pPr/>
              <a:t>9</a:t>
            </a:fld>
            <a:endParaRPr lang="en-US" alt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9137F8DB-F2D4-7343-A83D-E50BD99B453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2343822" y="1219200"/>
            <a:ext cx="4456356" cy="4937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2757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e">
  <a:themeElements>
    <a:clrScheme name="Origine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e">
      <a:majorFont>
        <a:latin typeface="Bookman Old Style"/>
        <a:ea typeface=""/>
        <a:cs typeface=""/>
        <a:font script="Grek" typeface="Cambria"/>
        <a:font script="Cyrl" typeface="Cambria"/>
        <a:font script="Jpan" typeface="ＭＳ 明朝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Origine.thmx</Template>
  <TotalTime>136897</TotalTime>
  <Words>849</Words>
  <Application>Microsoft Macintosh PowerPoint</Application>
  <PresentationFormat>On-screen Show (4:3)</PresentationFormat>
  <Paragraphs>212</Paragraphs>
  <Slides>31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Arial</vt:lpstr>
      <vt:lpstr>BlairMdITC TT Medium</vt:lpstr>
      <vt:lpstr>Bookman Old Style</vt:lpstr>
      <vt:lpstr>Calibri</vt:lpstr>
      <vt:lpstr>Gill Sans MT</vt:lpstr>
      <vt:lpstr>LegacySerifEF-Book</vt:lpstr>
      <vt:lpstr>Wingdings 3</vt:lpstr>
      <vt:lpstr>Origine</vt:lpstr>
      <vt:lpstr>PowerPoint Presentation</vt:lpstr>
      <vt:lpstr>DISCLAIMER</vt:lpstr>
      <vt:lpstr>Sun Corporation (6736.T): a hidden gem in the rising sun </vt:lpstr>
      <vt:lpstr>SUN CORPORATION in a nutshell</vt:lpstr>
      <vt:lpstr>Stock price recovered quickly post-covid</vt:lpstr>
      <vt:lpstr>HISTORY</vt:lpstr>
      <vt:lpstr>Main businesses</vt:lpstr>
      <vt:lpstr>Mobile data is dominant. Legacy enterteinment rapidly shrinking</vt:lpstr>
      <vt:lpstr>MOBILE IS THE ONLY PROFITABLE SEGMENT</vt:lpstr>
      <vt:lpstr>CELLEBRITE SALES GROWING RAPIDLY AT 21% CAGR</vt:lpstr>
      <vt:lpstr>CELLEBRITE PROFITABILITY STILL JUMPY BUT TRENDING UP AT 41% CAGR</vt:lpstr>
      <vt:lpstr>ENTERTEINMENT BUSINESS DISAPPEARING</vt:lpstr>
      <vt:lpstr>WHY DO WE LIKE CELLEBRITE?</vt:lpstr>
      <vt:lpstr>A sexy, high growth, high barriers-to-entry segment</vt:lpstr>
      <vt:lpstr>NOTABLE FEATURES</vt:lpstr>
      <vt:lpstr>NEWSWORTHY…</vt:lpstr>
      <vt:lpstr>NEWSWORTHY…</vt:lpstr>
      <vt:lpstr>NEWSWORTHY…</vt:lpstr>
      <vt:lpstr>NEWSWORTHY…</vt:lpstr>
      <vt:lpstr>NEWSWORTHY…</vt:lpstr>
      <vt:lpstr>WHY WE FEEL CONFIDENT FOR THE FUTURE </vt:lpstr>
      <vt:lpstr>JUNE 2019: ISRAELI VC ACQUIRES 25% STAKE </vt:lpstr>
      <vt:lpstr>Cellebrite’s comps: MEDIAN EV/SALES 5.4X</vt:lpstr>
      <vt:lpstr>HOW MUCH IS CELLeBRITE WORTH? $ 0.6-2.1 Billion </vt:lpstr>
      <vt:lpstr>CELLEBRITE IS PART OF SUN CORPORATION…</vt:lpstr>
      <vt:lpstr>SUNCORP: total value IMPLIES 123% UPSIDE</vt:lpstr>
      <vt:lpstr>The activist angle</vt:lpstr>
      <vt:lpstr>How to unlock value? SHAREHOLDER ACTIVISM to the rescue MANY TOOLS:</vt:lpstr>
      <vt:lpstr>The activist angle</vt:lpstr>
      <vt:lpstr>A remarkable change for japan</vt:lpstr>
      <vt:lpstr>TO CONCLUDE: AN EPIC OPPORTUNITY</vt:lpstr>
    </vt:vector>
  </TitlesOfParts>
  <Manager/>
  <Company>Zanshin Capital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Quintessential Capital Fund</dc:title>
  <dc:subject/>
  <dc:creator>Gabriele Grego</dc:creator>
  <cp:keywords/>
  <dc:description/>
  <cp:lastModifiedBy>Gabriel Grego</cp:lastModifiedBy>
  <cp:revision>376</cp:revision>
  <cp:lastPrinted>2018-05-02T22:28:59Z</cp:lastPrinted>
  <dcterms:created xsi:type="dcterms:W3CDTF">2015-11-26T19:59:47Z</dcterms:created>
  <dcterms:modified xsi:type="dcterms:W3CDTF">2020-08-05T13:27:08Z</dcterms:modified>
  <cp:category/>
</cp:coreProperties>
</file>