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6" r:id="rId3"/>
    <p:sldId id="265" r:id="rId4"/>
    <p:sldId id="266" r:id="rId5"/>
    <p:sldId id="268" r:id="rId6"/>
    <p:sldId id="269" r:id="rId7"/>
    <p:sldId id="295" r:id="rId8"/>
    <p:sldId id="291" r:id="rId9"/>
    <p:sldId id="270" r:id="rId10"/>
    <p:sldId id="292" r:id="rId11"/>
    <p:sldId id="271" r:id="rId12"/>
    <p:sldId id="273" r:id="rId13"/>
    <p:sldId id="274" r:id="rId14"/>
    <p:sldId id="275" r:id="rId15"/>
    <p:sldId id="290" r:id="rId16"/>
    <p:sldId id="276" r:id="rId17"/>
    <p:sldId id="277" r:id="rId18"/>
    <p:sldId id="278" r:id="rId19"/>
    <p:sldId id="279" r:id="rId20"/>
    <p:sldId id="287" r:id="rId21"/>
    <p:sldId id="288" r:id="rId22"/>
    <p:sldId id="282" r:id="rId23"/>
    <p:sldId id="283" r:id="rId24"/>
    <p:sldId id="284" r:id="rId25"/>
    <p:sldId id="285" r:id="rId26"/>
    <p:sldId id="286" r:id="rId27"/>
    <p:sldId id="267" r:id="rId28"/>
    <p:sldId id="264"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110" d="100"/>
          <a:sy n="110" d="100"/>
        </p:scale>
        <p:origin x="31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25D0D-D120-4CD1-A9BF-DA0856F4986A}" type="datetimeFigureOut">
              <a:rPr lang="en-US" smtClean="0"/>
              <a:t>4/19/2020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E98BD-50CF-4202-BAD2-BC06479433A7}" type="slidenum">
              <a:rPr lang="en-US" smtClean="0"/>
              <a:t>‹#›</a:t>
            </a:fld>
            <a:endParaRPr lang="en-US"/>
          </a:p>
        </p:txBody>
      </p:sp>
    </p:spTree>
    <p:extLst>
      <p:ext uri="{BB962C8B-B14F-4D97-AF65-F5344CB8AC3E}">
        <p14:creationId xmlns:p14="http://schemas.microsoft.com/office/powerpoint/2010/main" val="151852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23B292-369D-48A0-AEF0-4D4C1D7817C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34115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3B292-369D-48A0-AEF0-4D4C1D7817C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53514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3B292-369D-48A0-AEF0-4D4C1D7817C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287359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3B292-369D-48A0-AEF0-4D4C1D7817C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54315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3B292-369D-48A0-AEF0-4D4C1D7817C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101309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23B292-369D-48A0-AEF0-4D4C1D7817C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130136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23B292-369D-48A0-AEF0-4D4C1D7817C4}"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221433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23B292-369D-48A0-AEF0-4D4C1D7817C4}"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367030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3B292-369D-48A0-AEF0-4D4C1D7817C4}"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338474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B292-369D-48A0-AEF0-4D4C1D7817C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100088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3B292-369D-48A0-AEF0-4D4C1D7817C4}"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6CA3B-A979-416F-955E-C8D94E484A0B}" type="slidenum">
              <a:rPr lang="en-US" smtClean="0"/>
              <a:t>‹#›</a:t>
            </a:fld>
            <a:endParaRPr lang="en-US"/>
          </a:p>
        </p:txBody>
      </p:sp>
    </p:spTree>
    <p:extLst>
      <p:ext uri="{BB962C8B-B14F-4D97-AF65-F5344CB8AC3E}">
        <p14:creationId xmlns:p14="http://schemas.microsoft.com/office/powerpoint/2010/main" val="18129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3B292-369D-48A0-AEF0-4D4C1D7817C4}" type="datetimeFigureOut">
              <a:rPr lang="en-US" smtClean="0"/>
              <a:t>4/19/2020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6CA3B-A979-416F-955E-C8D94E484A0B}" type="slidenum">
              <a:rPr lang="en-US" smtClean="0"/>
              <a:t>‹#›</a:t>
            </a:fld>
            <a:endParaRPr lang="en-US"/>
          </a:p>
        </p:txBody>
      </p:sp>
    </p:spTree>
    <p:extLst>
      <p:ext uri="{BB962C8B-B14F-4D97-AF65-F5344CB8AC3E}">
        <p14:creationId xmlns:p14="http://schemas.microsoft.com/office/powerpoint/2010/main" val="33379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tiff"/><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tiff"/><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seelevelhx.com/how-does-mystery-shopping-wor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tiff"/><Relationship Id="rId7" Type="http://schemas.openxmlformats.org/officeDocument/2006/relationships/hyperlink" Target="https://www.gartner.com/en/newsroom/press-releases/2020-01-15-gartner-says-74--of--customer-experience-leaders-exp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eelevelhx.com/how-does-mystery-shopping-work/" TargetMode="External"/><Relationship Id="rId5" Type="http://schemas.openxmlformats.org/officeDocument/2006/relationships/hyperlink" Target="https://www.mspa-ea.org/news.html/newsitem/58-mystery-shopping-how-big-is-the-market" TargetMode="External"/><Relationship Id="rId4" Type="http://schemas.openxmlformats.org/officeDocument/2006/relationships/hyperlink" Target="https://www.grandviewresearch.com/press-release/global-customer-experience-management-cem-mark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randviewresearch.com/press-release/global-customer-experience-management-cem-market" TargetMode="External"/><Relationship Id="rId5" Type="http://schemas.openxmlformats.org/officeDocument/2006/relationships/image" Target="../media/image1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3808" y="4812807"/>
            <a:ext cx="5615940" cy="1655763"/>
          </a:xfrm>
        </p:spPr>
        <p:txBody>
          <a:bodyPr>
            <a:normAutofit fontScale="77500" lnSpcReduction="20000"/>
          </a:bodyPr>
          <a:lstStyle/>
          <a:p>
            <a:pPr algn="ctr"/>
            <a:r>
              <a:rPr lang="en-US" b="1" dirty="0"/>
              <a:t>Maj Soueidan</a:t>
            </a:r>
          </a:p>
          <a:p>
            <a:pPr algn="ctr"/>
            <a:r>
              <a:rPr lang="en-US" b="1" dirty="0"/>
              <a:t>Co-Founder, GeoInvesting, LLC</a:t>
            </a:r>
          </a:p>
          <a:p>
            <a:pPr algn="ctr"/>
            <a:r>
              <a:rPr lang="en-US" b="1" dirty="0"/>
              <a:t>geoinvesting.com</a:t>
            </a:r>
          </a:p>
          <a:p>
            <a:pPr algn="ctr"/>
            <a:r>
              <a:rPr lang="en-US" b="1" dirty="0"/>
              <a:t>Twitter: @majgeoinvesting</a:t>
            </a:r>
          </a:p>
          <a:p>
            <a:pPr algn="ctr"/>
            <a:r>
              <a:rPr lang="en-US" b="1" dirty="0"/>
              <a:t>maj@geoinvesting.com</a:t>
            </a:r>
          </a:p>
        </p:txBody>
      </p:sp>
      <p:pic>
        <p:nvPicPr>
          <p:cNvPr id="6" name="Picture 5"/>
          <p:cNvPicPr>
            <a:picLocks noChangeAspect="1"/>
          </p:cNvPicPr>
          <p:nvPr/>
        </p:nvPicPr>
        <p:blipFill>
          <a:blip r:embed="rId3"/>
          <a:stretch>
            <a:fillRect/>
          </a:stretch>
        </p:blipFill>
        <p:spPr>
          <a:xfrm>
            <a:off x="7432923" y="5912049"/>
            <a:ext cx="1623429" cy="818479"/>
          </a:xfrm>
          <a:prstGeom prst="rect">
            <a:avLst/>
          </a:prstGeom>
        </p:spPr>
      </p:pic>
      <p:sp>
        <p:nvSpPr>
          <p:cNvPr id="4" name="TextBox 3"/>
          <p:cNvSpPr txBox="1"/>
          <p:nvPr/>
        </p:nvSpPr>
        <p:spPr>
          <a:xfrm>
            <a:off x="282271" y="3330057"/>
            <a:ext cx="8579457" cy="553998"/>
          </a:xfrm>
          <a:prstGeom prst="rect">
            <a:avLst/>
          </a:prstGeom>
          <a:noFill/>
        </p:spPr>
        <p:txBody>
          <a:bodyPr wrap="square" rtlCol="0">
            <a:spAutoFit/>
          </a:bodyPr>
          <a:lstStyle/>
          <a:p>
            <a:pPr algn="ctr"/>
            <a:r>
              <a:rPr lang="en-US" sz="3000" b="1" dirty="0"/>
              <a:t>Contrarian Investor Virtual Conference</a:t>
            </a:r>
          </a:p>
        </p:txBody>
      </p:sp>
      <p:sp>
        <p:nvSpPr>
          <p:cNvPr id="2" name="Right Triangle 1"/>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3BECFF-EDA3-4F4D-8E48-1E49DD65DFFC}"/>
              </a:ext>
            </a:extLst>
          </p:cNvPr>
          <p:cNvSpPr txBox="1"/>
          <p:nvPr/>
        </p:nvSpPr>
        <p:spPr>
          <a:xfrm>
            <a:off x="282271" y="3892848"/>
            <a:ext cx="8579457" cy="553998"/>
          </a:xfrm>
          <a:prstGeom prst="rect">
            <a:avLst/>
          </a:prstGeom>
          <a:noFill/>
        </p:spPr>
        <p:txBody>
          <a:bodyPr wrap="square" rtlCol="0">
            <a:spAutoFit/>
          </a:bodyPr>
          <a:lstStyle/>
          <a:p>
            <a:pPr algn="ctr"/>
            <a:r>
              <a:rPr lang="en-US" sz="3000" b="1" dirty="0"/>
              <a:t>Mon, April 20, 2020</a:t>
            </a:r>
          </a:p>
        </p:txBody>
      </p:sp>
      <p:sp>
        <p:nvSpPr>
          <p:cNvPr id="9" name="Right Triangle 8">
            <a:extLst>
              <a:ext uri="{FF2B5EF4-FFF2-40B4-BE49-F238E27FC236}">
                <a16:creationId xmlns:a16="http://schemas.microsoft.com/office/drawing/2014/main" id="{6E2D3B91-E7E0-4F84-95A5-A049A05415E1}"/>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20C5C31-2F11-4A5C-857C-0FAC8E80ED21}"/>
              </a:ext>
            </a:extLst>
          </p:cNvPr>
          <p:cNvPicPr>
            <a:picLocks noChangeAspect="1"/>
          </p:cNvPicPr>
          <p:nvPr/>
        </p:nvPicPr>
        <p:blipFill rotWithShape="1">
          <a:blip r:embed="rId4">
            <a:extLst>
              <a:ext uri="{28A0092B-C50C-407E-A947-70E740481C1C}">
                <a14:useLocalDpi xmlns:a14="http://schemas.microsoft.com/office/drawing/2010/main" val="0"/>
              </a:ext>
            </a:extLst>
          </a:blip>
          <a:srcRect t="1047" b="429"/>
          <a:stretch/>
        </p:blipFill>
        <p:spPr>
          <a:xfrm>
            <a:off x="2788920" y="152400"/>
            <a:ext cx="3585716" cy="2937510"/>
          </a:xfrm>
          <a:prstGeom prst="rect">
            <a:avLst/>
          </a:prstGeom>
        </p:spPr>
      </p:pic>
    </p:spTree>
    <p:extLst>
      <p:ext uri="{BB962C8B-B14F-4D97-AF65-F5344CB8AC3E}">
        <p14:creationId xmlns:p14="http://schemas.microsoft.com/office/powerpoint/2010/main" val="120976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061673" y="301921"/>
            <a:ext cx="5670341" cy="1200329"/>
          </a:xfrm>
          <a:prstGeom prst="rect">
            <a:avLst/>
          </a:prstGeom>
          <a:noFill/>
        </p:spPr>
        <p:txBody>
          <a:bodyPr wrap="square" rtlCol="0">
            <a:spAutoFit/>
          </a:bodyPr>
          <a:lstStyle/>
          <a:p>
            <a:pPr algn="ctr"/>
            <a:r>
              <a:rPr lang="en-US" sz="3600" dirty="0"/>
              <a:t>Business At A Glance – Recurring Legacy Software</a:t>
            </a:r>
            <a:endParaRPr lang="en-US" sz="3600" i="1" dirty="0"/>
          </a:p>
        </p:txBody>
      </p:sp>
      <p:sp>
        <p:nvSpPr>
          <p:cNvPr id="6" name="TextBox 5">
            <a:extLst>
              <a:ext uri="{FF2B5EF4-FFF2-40B4-BE49-F238E27FC236}">
                <a16:creationId xmlns:a16="http://schemas.microsoft.com/office/drawing/2014/main" id="{7A409A6D-B16F-4B0C-BE42-680C87385FD5}"/>
              </a:ext>
            </a:extLst>
          </p:cNvPr>
          <p:cNvSpPr txBox="1"/>
          <p:nvPr/>
        </p:nvSpPr>
        <p:spPr>
          <a:xfrm>
            <a:off x="1133856" y="2259959"/>
            <a:ext cx="6876288" cy="2610138"/>
          </a:xfrm>
          <a:prstGeom prst="rect">
            <a:avLst/>
          </a:prstGeom>
          <a:noFill/>
        </p:spPr>
        <p:txBody>
          <a:bodyPr wrap="square" rtlCol="0">
            <a:spAutoFit/>
          </a:bodyPr>
          <a:lstStyle/>
          <a:p>
            <a:pPr marL="457200" lvl="0" indent="-457200" fontAlgn="base">
              <a:lnSpc>
                <a:spcPts val="4000"/>
              </a:lnSpc>
              <a:buFont typeface="Arial" panose="020B0604020202020204" pitchFamily="34" charset="0"/>
              <a:buChar char="•"/>
            </a:pPr>
            <a:r>
              <a:rPr lang="en-US" sz="2400" dirty="0"/>
              <a:t>Online Survey - IntouchSurvey</a:t>
            </a:r>
          </a:p>
          <a:p>
            <a:pPr marL="457200" lvl="0" indent="-457200" fontAlgn="base">
              <a:lnSpc>
                <a:spcPts val="4000"/>
              </a:lnSpc>
              <a:buFont typeface="Arial" panose="020B0604020202020204" pitchFamily="34" charset="0"/>
              <a:buChar char="•"/>
            </a:pPr>
            <a:r>
              <a:rPr lang="en-US" sz="2400" dirty="0"/>
              <a:t>Event Software - “IntouchCapture”, Surveys and forms at events (SaaS)</a:t>
            </a:r>
          </a:p>
          <a:p>
            <a:pPr marL="457200" lvl="0" indent="-457200" fontAlgn="base">
              <a:lnSpc>
                <a:spcPts val="4000"/>
              </a:lnSpc>
              <a:buFont typeface="Arial" panose="020B0604020202020204" pitchFamily="34" charset="0"/>
              <a:buChar char="•"/>
            </a:pPr>
            <a:r>
              <a:rPr lang="en-US" sz="2400" dirty="0"/>
              <a:t>Mobile Forms - “IntouchCheck,” Employee check lists and surveys (SaaS</a:t>
            </a:r>
            <a:endParaRPr lang="en-US" sz="2400" dirty="0">
              <a:highlight>
                <a:srgbClr val="FFFF00"/>
              </a:highlight>
            </a:endParaRP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0FAF7798-7F50-48A2-A7DD-6A819F60B3E7}"/>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10</a:t>
            </a:fld>
            <a:endParaRPr lang="en-US" dirty="0">
              <a:solidFill>
                <a:schemeClr val="bg1"/>
              </a:solidFill>
            </a:endParaRPr>
          </a:p>
        </p:txBody>
      </p:sp>
      <p:sp>
        <p:nvSpPr>
          <p:cNvPr id="11" name="Rectangle 10">
            <a:extLst>
              <a:ext uri="{FF2B5EF4-FFF2-40B4-BE49-F238E27FC236}">
                <a16:creationId xmlns:a16="http://schemas.microsoft.com/office/drawing/2014/main" id="{FFE9F51D-8E86-4B85-8DB3-F0515ED81B17}"/>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37133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615903" y="301921"/>
            <a:ext cx="6561881" cy="1754326"/>
          </a:xfrm>
          <a:prstGeom prst="rect">
            <a:avLst/>
          </a:prstGeom>
          <a:noFill/>
        </p:spPr>
        <p:txBody>
          <a:bodyPr wrap="square" rtlCol="0">
            <a:spAutoFit/>
          </a:bodyPr>
          <a:lstStyle/>
          <a:p>
            <a:pPr algn="ctr"/>
            <a:r>
              <a:rPr lang="en-US" sz="3600" dirty="0"/>
              <a:t>Business At A Glance – New Recurring Revenue Software </a:t>
            </a:r>
            <a:br>
              <a:rPr lang="en-US" sz="3600" dirty="0"/>
            </a:br>
            <a:r>
              <a:rPr lang="en-US" sz="3600" i="1" dirty="0"/>
              <a:t>Data Analytics</a:t>
            </a:r>
          </a:p>
        </p:txBody>
      </p:sp>
      <p:sp>
        <p:nvSpPr>
          <p:cNvPr id="6" name="TextBox 5">
            <a:extLst>
              <a:ext uri="{FF2B5EF4-FFF2-40B4-BE49-F238E27FC236}">
                <a16:creationId xmlns:a16="http://schemas.microsoft.com/office/drawing/2014/main" id="{7A409A6D-B16F-4B0C-BE42-680C87385FD5}"/>
              </a:ext>
            </a:extLst>
          </p:cNvPr>
          <p:cNvSpPr txBox="1"/>
          <p:nvPr/>
        </p:nvSpPr>
        <p:spPr>
          <a:xfrm>
            <a:off x="1133856" y="2334610"/>
            <a:ext cx="6876288" cy="4687309"/>
          </a:xfrm>
          <a:prstGeom prst="rect">
            <a:avLst/>
          </a:prstGeom>
          <a:noFill/>
        </p:spPr>
        <p:txBody>
          <a:bodyPr wrap="square" rtlCol="0">
            <a:spAutoFit/>
          </a:bodyPr>
          <a:lstStyle/>
          <a:p>
            <a:pPr marL="342900" lvl="0" indent="-342900" fontAlgn="base">
              <a:lnSpc>
                <a:spcPts val="3000"/>
              </a:lnSpc>
              <a:buFont typeface="Arial" panose="020B0604020202020204" pitchFamily="34" charset="0"/>
              <a:buChar char="•"/>
            </a:pPr>
            <a:r>
              <a:rPr lang="en-US" sz="2200" dirty="0"/>
              <a:t>New SaaS Software Solution - LiaCX (Learn, Interpret and Act) </a:t>
            </a:r>
          </a:p>
          <a:p>
            <a:pPr marL="742950" lvl="1" indent="-285750" fontAlgn="base">
              <a:lnSpc>
                <a:spcPts val="3000"/>
              </a:lnSpc>
              <a:buFont typeface="Arial" panose="020B0604020202020204" pitchFamily="34" charset="0"/>
              <a:buChar char="•"/>
            </a:pPr>
            <a:r>
              <a:rPr lang="en-US" sz="2200" dirty="0"/>
              <a:t>LiaCX Creates all in one solution (more comprehensive software solution/more touchpoints)</a:t>
            </a:r>
          </a:p>
          <a:p>
            <a:pPr marL="742950" lvl="1" indent="-285750" fontAlgn="base">
              <a:lnSpc>
                <a:spcPts val="3000"/>
              </a:lnSpc>
              <a:buFont typeface="Arial" panose="020B0604020202020204" pitchFamily="34" charset="0"/>
              <a:buChar char="•"/>
            </a:pPr>
            <a:r>
              <a:rPr lang="en-US" sz="2200" dirty="0"/>
              <a:t>LiaCX Creates new cross selling opportunities</a:t>
            </a:r>
          </a:p>
          <a:p>
            <a:pPr marL="742950" lvl="1" indent="-285750" fontAlgn="base">
              <a:lnSpc>
                <a:spcPts val="3000"/>
              </a:lnSpc>
              <a:buFont typeface="Arial" panose="020B0604020202020204" pitchFamily="34" charset="0"/>
              <a:buChar char="•"/>
            </a:pPr>
            <a:r>
              <a:rPr lang="en-US" sz="2200" dirty="0"/>
              <a:t>LiaCX Creates new customer relationships to cross sell to service revenue </a:t>
            </a:r>
          </a:p>
          <a:p>
            <a:pPr marL="742950" lvl="1" indent="-285750" fontAlgn="base">
              <a:lnSpc>
                <a:spcPts val="3000"/>
              </a:lnSpc>
              <a:buFont typeface="Arial" panose="020B0604020202020204" pitchFamily="34" charset="0"/>
              <a:buChar char="•"/>
            </a:pPr>
            <a:r>
              <a:rPr lang="en-US" sz="2200" dirty="0"/>
              <a:t>LiaCX Creates opportunities to acquire companies that lack resources</a:t>
            </a:r>
          </a:p>
          <a:p>
            <a:pPr marL="742950" lvl="1" indent="-285750" fontAlgn="base">
              <a:lnSpc>
                <a:spcPts val="3000"/>
              </a:lnSpc>
              <a:buFont typeface="Arial" panose="020B0604020202020204" pitchFamily="34" charset="0"/>
              <a:buChar char="•"/>
            </a:pPr>
            <a:r>
              <a:rPr lang="en-US" sz="2200" dirty="0"/>
              <a:t>Integrates with existing legacy software</a:t>
            </a:r>
          </a:p>
          <a:p>
            <a:pPr marL="742950" lvl="1" indent="-285750" fontAlgn="base">
              <a:lnSpc>
                <a:spcPts val="3000"/>
              </a:lnSpc>
              <a:buFont typeface="Arial" panose="020B0604020202020204" pitchFamily="34" charset="0"/>
              <a:buChar char="•"/>
            </a:pPr>
            <a:endParaRPr lang="en-US" sz="2200" dirty="0"/>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23E7E3A3-44F0-43F2-89AD-20E20573F9C5}"/>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11</a:t>
            </a:fld>
            <a:endParaRPr lang="en-US" dirty="0">
              <a:solidFill>
                <a:schemeClr val="bg1"/>
              </a:solidFill>
            </a:endParaRPr>
          </a:p>
        </p:txBody>
      </p:sp>
      <p:sp>
        <p:nvSpPr>
          <p:cNvPr id="11" name="Rectangle 10">
            <a:extLst>
              <a:ext uri="{FF2B5EF4-FFF2-40B4-BE49-F238E27FC236}">
                <a16:creationId xmlns:a16="http://schemas.microsoft.com/office/drawing/2014/main" id="{5684FCD8-18E6-4995-B85B-A9FB7FCDDD8A}"/>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313184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Revenue Mix</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7F05E47E-C430-4C4C-BFBB-F291B63DBA86}"/>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12</a:t>
            </a:fld>
            <a:endParaRPr lang="en-US" dirty="0">
              <a:solidFill>
                <a:schemeClr val="bg1"/>
              </a:solidFill>
            </a:endParaRPr>
          </a:p>
        </p:txBody>
      </p:sp>
      <p:pic>
        <p:nvPicPr>
          <p:cNvPr id="11" name="Picture 10">
            <a:extLst>
              <a:ext uri="{FF2B5EF4-FFF2-40B4-BE49-F238E27FC236}">
                <a16:creationId xmlns:a16="http://schemas.microsoft.com/office/drawing/2014/main" id="{1EBE070D-FDE1-473D-90E5-90CD5F08EAF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1724471"/>
            <a:ext cx="9144000" cy="3409058"/>
          </a:xfrm>
          <a:prstGeom prst="rect">
            <a:avLst/>
          </a:prstGeom>
        </p:spPr>
      </p:pic>
      <p:sp>
        <p:nvSpPr>
          <p:cNvPr id="12" name="Rectangle 11">
            <a:extLst>
              <a:ext uri="{FF2B5EF4-FFF2-40B4-BE49-F238E27FC236}">
                <a16:creationId xmlns:a16="http://schemas.microsoft.com/office/drawing/2014/main" id="{2A726456-0906-4288-A2DB-1F17D8F7F5D0}"/>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388198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133856" y="626353"/>
            <a:ext cx="6876288" cy="1200329"/>
          </a:xfrm>
          <a:prstGeom prst="rect">
            <a:avLst/>
          </a:prstGeom>
          <a:noFill/>
        </p:spPr>
        <p:txBody>
          <a:bodyPr wrap="square" rtlCol="0">
            <a:spAutoFit/>
          </a:bodyPr>
          <a:lstStyle/>
          <a:p>
            <a:pPr algn="ctr"/>
            <a:r>
              <a:rPr lang="en-US" sz="3600" dirty="0"/>
              <a:t>Fortune 1000 Customers / Well Known Brands</a:t>
            </a:r>
          </a:p>
        </p:txBody>
      </p:sp>
      <p:sp>
        <p:nvSpPr>
          <p:cNvPr id="6" name="TextBox 5">
            <a:extLst>
              <a:ext uri="{FF2B5EF4-FFF2-40B4-BE49-F238E27FC236}">
                <a16:creationId xmlns:a16="http://schemas.microsoft.com/office/drawing/2014/main" id="{7A409A6D-B16F-4B0C-BE42-680C87385FD5}"/>
              </a:ext>
            </a:extLst>
          </p:cNvPr>
          <p:cNvSpPr txBox="1"/>
          <p:nvPr/>
        </p:nvSpPr>
        <p:spPr>
          <a:xfrm>
            <a:off x="1261540" y="1894135"/>
            <a:ext cx="687628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35 Fortune 1000 customers and 300 brands</a:t>
            </a:r>
          </a:p>
          <a:p>
            <a:pPr marL="457200" indent="-457200">
              <a:buFont typeface="Arial" panose="020B0604020202020204" pitchFamily="34" charset="0"/>
              <a:buChar char="•"/>
            </a:pPr>
            <a:r>
              <a:rPr lang="pt-BR" sz="2800" dirty="0"/>
              <a:t>Retail</a:t>
            </a:r>
          </a:p>
          <a:p>
            <a:pPr marL="457200" indent="-457200">
              <a:buFont typeface="Arial" panose="020B0604020202020204" pitchFamily="34" charset="0"/>
              <a:buChar char="•"/>
            </a:pPr>
            <a:r>
              <a:rPr lang="pt-BR" sz="2800" dirty="0"/>
              <a:t>Food Service &amp; Hospitality</a:t>
            </a:r>
          </a:p>
          <a:p>
            <a:pPr marL="457200" indent="-457200">
              <a:buFont typeface="Arial" panose="020B0604020202020204" pitchFamily="34" charset="0"/>
              <a:buChar char="•"/>
            </a:pPr>
            <a:r>
              <a:rPr lang="pt-BR" sz="2800" dirty="0"/>
              <a:t>Petro-Convenience</a:t>
            </a:r>
          </a:p>
          <a:p>
            <a:pPr marL="457200" indent="-457200">
              <a:buFont typeface="Arial" panose="020B0604020202020204" pitchFamily="34" charset="0"/>
              <a:buChar char="•"/>
            </a:pPr>
            <a:r>
              <a:rPr lang="pt-BR" sz="2800" dirty="0"/>
              <a:t>Financial Services</a:t>
            </a:r>
          </a:p>
          <a:p>
            <a:pPr marL="457200" indent="-457200">
              <a:buFont typeface="Arial" panose="020B0604020202020204" pitchFamily="34" charset="0"/>
              <a:buChar char="•"/>
            </a:pPr>
            <a:r>
              <a:rPr lang="pt-BR" sz="2800" dirty="0"/>
              <a:t>Automotive</a:t>
            </a:r>
          </a:p>
          <a:p>
            <a:pPr marL="457200" indent="-457200">
              <a:buFont typeface="Arial" panose="020B0604020202020204" pitchFamily="34" charset="0"/>
              <a:buChar char="•"/>
            </a:pPr>
            <a:r>
              <a:rPr lang="pt-BR" sz="2800" dirty="0"/>
              <a:t>Education</a:t>
            </a:r>
          </a:p>
          <a:p>
            <a:pPr marL="457200" indent="-457200">
              <a:buFont typeface="Arial" panose="020B0604020202020204" pitchFamily="34" charset="0"/>
              <a:buChar char="•"/>
            </a:pPr>
            <a:r>
              <a:rPr lang="pt-BR" sz="2800" dirty="0"/>
              <a:t>Pharmaceutical</a:t>
            </a:r>
            <a:endParaRPr lang="en-US" sz="2800" dirty="0"/>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322E107E-5EE0-41A2-9976-18580052B8B8}"/>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13</a:t>
            </a:fld>
            <a:endParaRPr lang="en-US" dirty="0">
              <a:solidFill>
                <a:schemeClr val="bg1"/>
              </a:solidFill>
            </a:endParaRPr>
          </a:p>
        </p:txBody>
      </p:sp>
      <p:sp>
        <p:nvSpPr>
          <p:cNvPr id="11" name="Rectangle 10">
            <a:extLst>
              <a:ext uri="{FF2B5EF4-FFF2-40B4-BE49-F238E27FC236}">
                <a16:creationId xmlns:a16="http://schemas.microsoft.com/office/drawing/2014/main" id="{CF9CDCC0-B65C-4580-B865-42971CDF5621}"/>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06155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Customers</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6460A67E-6AD4-47EA-9096-1160B66B2DE6}"/>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14</a:t>
            </a:fld>
            <a:endParaRPr lang="en-US" dirty="0">
              <a:solidFill>
                <a:schemeClr val="bg1"/>
              </a:solidFill>
            </a:endParaRPr>
          </a:p>
        </p:txBody>
      </p:sp>
      <p:pic>
        <p:nvPicPr>
          <p:cNvPr id="11" name="Picture 10">
            <a:extLst>
              <a:ext uri="{FF2B5EF4-FFF2-40B4-BE49-F238E27FC236}">
                <a16:creationId xmlns:a16="http://schemas.microsoft.com/office/drawing/2014/main" id="{6986DB4A-66C8-4080-A571-8C8D0BEB2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3" y="1459971"/>
            <a:ext cx="3333403" cy="967246"/>
          </a:xfrm>
          <a:prstGeom prst="rect">
            <a:avLst/>
          </a:prstGeom>
        </p:spPr>
      </p:pic>
      <p:pic>
        <p:nvPicPr>
          <p:cNvPr id="1028" name="Picture 4" descr="USAA - Wikipedia">
            <a:extLst>
              <a:ext uri="{FF2B5EF4-FFF2-40B4-BE49-F238E27FC236}">
                <a16:creationId xmlns:a16="http://schemas.microsoft.com/office/drawing/2014/main" id="{06E3AE72-F8A1-4E31-B3BB-5E9754845A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0160" y="3854727"/>
            <a:ext cx="1767839" cy="1767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orida Likely to Replace New Jersey as Wawa's Largest Market ...">
            <a:extLst>
              <a:ext uri="{FF2B5EF4-FFF2-40B4-BE49-F238E27FC236}">
                <a16:creationId xmlns:a16="http://schemas.microsoft.com/office/drawing/2014/main" id="{DD8E7830-7BD5-4F95-940C-59F92145A86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0300" y="986183"/>
            <a:ext cx="2209800" cy="1767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werhouse Management Services » Sobeys">
            <a:extLst>
              <a:ext uri="{FF2B5EF4-FFF2-40B4-BE49-F238E27FC236}">
                <a16:creationId xmlns:a16="http://schemas.microsoft.com/office/drawing/2014/main" id="{A7071922-412B-4B00-8B9C-3CCDE3AB7DC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9542" y="2486403"/>
            <a:ext cx="3525203" cy="19358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amp;W (Canada) - Wikipedia">
            <a:extLst>
              <a:ext uri="{FF2B5EF4-FFF2-40B4-BE49-F238E27FC236}">
                <a16:creationId xmlns:a16="http://schemas.microsoft.com/office/drawing/2014/main" id="{10834BC0-72DD-4F56-8153-D3F52F4DF6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7302" y="4308434"/>
            <a:ext cx="2705290" cy="13141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849F619-23E8-4820-B2E6-20EEE66D6EC5}"/>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25216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Customers</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6460A67E-6AD4-47EA-9096-1160B66B2DE6}"/>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15</a:t>
            </a:fld>
            <a:endParaRPr lang="en-US" dirty="0">
              <a:solidFill>
                <a:schemeClr val="bg1"/>
              </a:solidFill>
            </a:endParaRPr>
          </a:p>
        </p:txBody>
      </p:sp>
      <p:sp>
        <p:nvSpPr>
          <p:cNvPr id="17" name="Rectangle 16">
            <a:extLst>
              <a:ext uri="{FF2B5EF4-FFF2-40B4-BE49-F238E27FC236}">
                <a16:creationId xmlns:a16="http://schemas.microsoft.com/office/drawing/2014/main" id="{1849F619-23E8-4820-B2E6-20EEE66D6EC5}"/>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pic>
        <p:nvPicPr>
          <p:cNvPr id="2" name="Picture 1">
            <a:extLst>
              <a:ext uri="{FF2B5EF4-FFF2-40B4-BE49-F238E27FC236}">
                <a16:creationId xmlns:a16="http://schemas.microsoft.com/office/drawing/2014/main" id="{27E5602C-83D3-4C9F-AC9E-F94128C7B691}"/>
              </a:ext>
            </a:extLst>
          </p:cNvPr>
          <p:cNvPicPr>
            <a:picLocks noChangeAspect="1"/>
          </p:cNvPicPr>
          <p:nvPr/>
        </p:nvPicPr>
        <p:blipFill>
          <a:blip r:embed="rId5"/>
          <a:stretch>
            <a:fillRect/>
          </a:stretch>
        </p:blipFill>
        <p:spPr>
          <a:xfrm>
            <a:off x="1009650" y="1721494"/>
            <a:ext cx="3352444" cy="795283"/>
          </a:xfrm>
          <a:prstGeom prst="rect">
            <a:avLst/>
          </a:prstGeom>
        </p:spPr>
      </p:pic>
      <p:pic>
        <p:nvPicPr>
          <p:cNvPr id="6" name="Picture 5">
            <a:extLst>
              <a:ext uri="{FF2B5EF4-FFF2-40B4-BE49-F238E27FC236}">
                <a16:creationId xmlns:a16="http://schemas.microsoft.com/office/drawing/2014/main" id="{05506B80-3D5B-4AB4-B97F-12058F5F4A60}"/>
              </a:ext>
            </a:extLst>
          </p:cNvPr>
          <p:cNvPicPr>
            <a:picLocks noChangeAspect="1"/>
          </p:cNvPicPr>
          <p:nvPr/>
        </p:nvPicPr>
        <p:blipFill>
          <a:blip r:embed="rId6"/>
          <a:stretch>
            <a:fillRect/>
          </a:stretch>
        </p:blipFill>
        <p:spPr>
          <a:xfrm>
            <a:off x="5111931" y="1371978"/>
            <a:ext cx="3022419" cy="2055948"/>
          </a:xfrm>
          <a:prstGeom prst="rect">
            <a:avLst/>
          </a:prstGeom>
        </p:spPr>
      </p:pic>
      <p:pic>
        <p:nvPicPr>
          <p:cNvPr id="9" name="Picture 8">
            <a:extLst>
              <a:ext uri="{FF2B5EF4-FFF2-40B4-BE49-F238E27FC236}">
                <a16:creationId xmlns:a16="http://schemas.microsoft.com/office/drawing/2014/main" id="{7C7D69ED-BD91-4C3A-9460-724DB5EDF36E}"/>
              </a:ext>
            </a:extLst>
          </p:cNvPr>
          <p:cNvPicPr>
            <a:picLocks noChangeAspect="1"/>
          </p:cNvPicPr>
          <p:nvPr/>
        </p:nvPicPr>
        <p:blipFill>
          <a:blip r:embed="rId7"/>
          <a:stretch>
            <a:fillRect/>
          </a:stretch>
        </p:blipFill>
        <p:spPr>
          <a:xfrm>
            <a:off x="4969773" y="3683726"/>
            <a:ext cx="3378889" cy="1852939"/>
          </a:xfrm>
          <a:prstGeom prst="rect">
            <a:avLst/>
          </a:prstGeom>
        </p:spPr>
      </p:pic>
      <p:pic>
        <p:nvPicPr>
          <p:cNvPr id="12" name="Picture 11">
            <a:extLst>
              <a:ext uri="{FF2B5EF4-FFF2-40B4-BE49-F238E27FC236}">
                <a16:creationId xmlns:a16="http://schemas.microsoft.com/office/drawing/2014/main" id="{92F01F0A-1146-4494-AB50-99B0C791CC6B}"/>
              </a:ext>
            </a:extLst>
          </p:cNvPr>
          <p:cNvPicPr>
            <a:picLocks noChangeAspect="1"/>
          </p:cNvPicPr>
          <p:nvPr/>
        </p:nvPicPr>
        <p:blipFill>
          <a:blip r:embed="rId8"/>
          <a:stretch>
            <a:fillRect/>
          </a:stretch>
        </p:blipFill>
        <p:spPr>
          <a:xfrm>
            <a:off x="1348468" y="3683726"/>
            <a:ext cx="3392304" cy="1852939"/>
          </a:xfrm>
          <a:prstGeom prst="rect">
            <a:avLst/>
          </a:prstGeom>
        </p:spPr>
      </p:pic>
    </p:spTree>
    <p:extLst>
      <p:ext uri="{BB962C8B-B14F-4D97-AF65-F5344CB8AC3E}">
        <p14:creationId xmlns:p14="http://schemas.microsoft.com/office/powerpoint/2010/main" val="96554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346304" y="473263"/>
            <a:ext cx="6876288" cy="1200329"/>
          </a:xfrm>
          <a:prstGeom prst="rect">
            <a:avLst/>
          </a:prstGeom>
          <a:noFill/>
        </p:spPr>
        <p:txBody>
          <a:bodyPr wrap="square" rtlCol="0">
            <a:spAutoFit/>
          </a:bodyPr>
          <a:lstStyle/>
          <a:p>
            <a:pPr algn="ctr"/>
            <a:r>
              <a:rPr lang="en-US" sz="3600" dirty="0"/>
              <a:t>Why I’m Super Bullish: Consistent Revenue Growth</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27A41362-159D-4A1F-8223-B4BCFC4F2A3C}"/>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16</a:t>
            </a:fld>
            <a:endParaRPr lang="en-US" dirty="0">
              <a:solidFill>
                <a:schemeClr val="bg1"/>
              </a:solidFill>
            </a:endParaRPr>
          </a:p>
        </p:txBody>
      </p:sp>
      <p:pic>
        <p:nvPicPr>
          <p:cNvPr id="11" name="Content Placeholder 6">
            <a:extLst>
              <a:ext uri="{FF2B5EF4-FFF2-40B4-BE49-F238E27FC236}">
                <a16:creationId xmlns:a16="http://schemas.microsoft.com/office/drawing/2014/main" id="{39D6D981-5F72-4B83-8EA9-AEBEB6255D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9915" y="1590392"/>
            <a:ext cx="8304169" cy="3866827"/>
          </a:xfrm>
          <a:prstGeom prst="rect">
            <a:avLst/>
          </a:prstGeom>
        </p:spPr>
      </p:pic>
      <p:sp>
        <p:nvSpPr>
          <p:cNvPr id="12" name="Rectangle 11">
            <a:extLst>
              <a:ext uri="{FF2B5EF4-FFF2-40B4-BE49-F238E27FC236}">
                <a16:creationId xmlns:a16="http://schemas.microsoft.com/office/drawing/2014/main" id="{E2A1490C-5295-4462-8290-A78EB8A765FF}"/>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35472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261540" y="568361"/>
            <a:ext cx="6876288" cy="1200329"/>
          </a:xfrm>
          <a:prstGeom prst="rect">
            <a:avLst/>
          </a:prstGeom>
          <a:noFill/>
        </p:spPr>
        <p:txBody>
          <a:bodyPr wrap="square" rtlCol="0">
            <a:spAutoFit/>
          </a:bodyPr>
          <a:lstStyle/>
          <a:p>
            <a:pPr algn="ctr"/>
            <a:r>
              <a:rPr lang="en-US" sz="3600" dirty="0"/>
              <a:t>Why I’m Super Bullish: Growth Accelerating </a:t>
            </a:r>
          </a:p>
        </p:txBody>
      </p:sp>
      <p:sp>
        <p:nvSpPr>
          <p:cNvPr id="6" name="TextBox 5">
            <a:extLst>
              <a:ext uri="{FF2B5EF4-FFF2-40B4-BE49-F238E27FC236}">
                <a16:creationId xmlns:a16="http://schemas.microsoft.com/office/drawing/2014/main" id="{7A409A6D-B16F-4B0C-BE42-680C87385FD5}"/>
              </a:ext>
            </a:extLst>
          </p:cNvPr>
          <p:cNvSpPr txBox="1"/>
          <p:nvPr/>
        </p:nvSpPr>
        <p:spPr>
          <a:xfrm>
            <a:off x="1261540" y="2439896"/>
            <a:ext cx="6876288" cy="2305568"/>
          </a:xfrm>
          <a:prstGeom prst="rect">
            <a:avLst/>
          </a:prstGeom>
          <a:noFill/>
        </p:spPr>
        <p:txBody>
          <a:bodyPr wrap="square" rtlCol="0">
            <a:spAutoFit/>
          </a:bodyPr>
          <a:lstStyle/>
          <a:p>
            <a:pPr marL="342900" lvl="0" indent="-342900" fontAlgn="base">
              <a:lnSpc>
                <a:spcPts val="3500"/>
              </a:lnSpc>
              <a:buFont typeface="Arial" panose="020B0604020202020204" pitchFamily="34" charset="0"/>
              <a:buChar char="•"/>
            </a:pPr>
            <a:r>
              <a:rPr lang="en-US" sz="2400" dirty="0"/>
              <a:t>Strong/Dramatic turn in financials in 2019 </a:t>
            </a:r>
          </a:p>
          <a:p>
            <a:pPr marL="800100" lvl="1" indent="-342900" fontAlgn="base">
              <a:lnSpc>
                <a:spcPts val="3500"/>
              </a:lnSpc>
              <a:buFont typeface="Arial" panose="020B0604020202020204" pitchFamily="34" charset="0"/>
              <a:buChar char="•"/>
            </a:pPr>
            <a:r>
              <a:rPr lang="en-US" sz="2400" dirty="0"/>
              <a:t>Revenue of $19.3M, or 29% growth vs. 2018 </a:t>
            </a:r>
          </a:p>
          <a:p>
            <a:pPr marL="800100" lvl="1" indent="-342900" fontAlgn="base">
              <a:lnSpc>
                <a:spcPts val="3500"/>
              </a:lnSpc>
              <a:buFont typeface="Arial" panose="020B0604020202020204" pitchFamily="34" charset="0"/>
              <a:buChar char="•"/>
            </a:pPr>
            <a:r>
              <a:rPr lang="en-US" sz="2400" dirty="0"/>
              <a:t>Back to profitability</a:t>
            </a:r>
          </a:p>
          <a:p>
            <a:pPr marL="800100" lvl="1" indent="-342900" fontAlgn="base">
              <a:lnSpc>
                <a:spcPts val="3500"/>
              </a:lnSpc>
              <a:buFont typeface="Arial" panose="020B0604020202020204" pitchFamily="34" charset="0"/>
              <a:buChar char="•"/>
            </a:pPr>
            <a:r>
              <a:rPr lang="en-US" sz="2400" dirty="0"/>
              <a:t>Highest Level of EBITDA since 2013 </a:t>
            </a:r>
          </a:p>
          <a:p>
            <a:pPr marL="800100" lvl="1" indent="-342900" fontAlgn="base">
              <a:lnSpc>
                <a:spcPts val="3500"/>
              </a:lnSpc>
              <a:buFont typeface="Arial" panose="020B0604020202020204" pitchFamily="34" charset="0"/>
              <a:buChar char="•"/>
            </a:pPr>
            <a:r>
              <a:rPr lang="en-US" sz="2400" dirty="0"/>
              <a:t>OPEX as % of revenues went from 70% to 48%</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C5821B50-12F2-44E9-B81E-192A71C8D163}"/>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17</a:t>
            </a:fld>
            <a:endParaRPr lang="en-US" dirty="0">
              <a:solidFill>
                <a:schemeClr val="bg1"/>
              </a:solidFill>
            </a:endParaRPr>
          </a:p>
        </p:txBody>
      </p:sp>
      <p:sp>
        <p:nvSpPr>
          <p:cNvPr id="11" name="Rectangle 10">
            <a:extLst>
              <a:ext uri="{FF2B5EF4-FFF2-40B4-BE49-F238E27FC236}">
                <a16:creationId xmlns:a16="http://schemas.microsoft.com/office/drawing/2014/main" id="{7326F24A-0B2C-4EC9-93EA-C467CDE86D58}"/>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305563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560113" y="301921"/>
            <a:ext cx="6876288" cy="1754326"/>
          </a:xfrm>
          <a:prstGeom prst="rect">
            <a:avLst/>
          </a:prstGeom>
          <a:noFill/>
        </p:spPr>
        <p:txBody>
          <a:bodyPr wrap="square" rtlCol="0">
            <a:spAutoFit/>
          </a:bodyPr>
          <a:lstStyle/>
          <a:p>
            <a:pPr algn="ctr"/>
            <a:r>
              <a:rPr lang="en-US" sz="3600" dirty="0"/>
              <a:t>Why I’m Super Bullish: Strong Balance Sheet, Margins and Cash Flow</a:t>
            </a:r>
          </a:p>
        </p:txBody>
      </p:sp>
      <p:sp>
        <p:nvSpPr>
          <p:cNvPr id="6" name="TextBox 5">
            <a:extLst>
              <a:ext uri="{FF2B5EF4-FFF2-40B4-BE49-F238E27FC236}">
                <a16:creationId xmlns:a16="http://schemas.microsoft.com/office/drawing/2014/main" id="{7A409A6D-B16F-4B0C-BE42-680C87385FD5}"/>
              </a:ext>
            </a:extLst>
          </p:cNvPr>
          <p:cNvSpPr txBox="1"/>
          <p:nvPr/>
        </p:nvSpPr>
        <p:spPr>
          <a:xfrm>
            <a:off x="1218139" y="2277227"/>
            <a:ext cx="6876288" cy="3652090"/>
          </a:xfrm>
          <a:prstGeom prst="rect">
            <a:avLst/>
          </a:prstGeom>
          <a:noFill/>
        </p:spPr>
        <p:txBody>
          <a:bodyPr wrap="square" rtlCol="0">
            <a:spAutoFit/>
          </a:bodyPr>
          <a:lstStyle/>
          <a:p>
            <a:pPr marL="742950" lvl="1" indent="-285750" fontAlgn="base">
              <a:lnSpc>
                <a:spcPts val="3500"/>
              </a:lnSpc>
              <a:buFont typeface="Arial" panose="020B0604020202020204" pitchFamily="34" charset="0"/>
              <a:buChar char="•"/>
            </a:pPr>
            <a:r>
              <a:rPr lang="en-US" sz="2400" dirty="0"/>
              <a:t>~Zero long-term debt</a:t>
            </a:r>
          </a:p>
          <a:p>
            <a:pPr marL="742950" lvl="1" indent="-285750" fontAlgn="base">
              <a:lnSpc>
                <a:spcPts val="3500"/>
              </a:lnSpc>
              <a:buFont typeface="Arial" panose="020B0604020202020204" pitchFamily="34" charset="0"/>
              <a:buChar char="•"/>
            </a:pPr>
            <a:r>
              <a:rPr lang="en-US" sz="2400" dirty="0"/>
              <a:t>Working Capital: $2.9M, 52% increase over 2018</a:t>
            </a:r>
          </a:p>
          <a:p>
            <a:pPr marL="742950" lvl="1" indent="-285750" fontAlgn="base">
              <a:lnSpc>
                <a:spcPts val="3500"/>
              </a:lnSpc>
              <a:buFont typeface="Arial" panose="020B0604020202020204" pitchFamily="34" charset="0"/>
              <a:buChar char="•"/>
            </a:pPr>
            <a:r>
              <a:rPr lang="en-US" sz="2400" dirty="0"/>
              <a:t>Current Ratio:  3.2x </a:t>
            </a:r>
          </a:p>
          <a:p>
            <a:pPr marL="742950" lvl="1" indent="-285750" fontAlgn="base">
              <a:lnSpc>
                <a:spcPts val="3500"/>
              </a:lnSpc>
              <a:buFont typeface="Arial" panose="020B0604020202020204" pitchFamily="34" charset="0"/>
              <a:buChar char="•"/>
            </a:pPr>
            <a:r>
              <a:rPr lang="en-US" sz="2400" dirty="0"/>
              <a:t>Cash : $1.4M at end of  2019 vs 242K in 2018</a:t>
            </a:r>
          </a:p>
          <a:p>
            <a:pPr marL="742950" lvl="1" indent="-285750" fontAlgn="base">
              <a:lnSpc>
                <a:spcPts val="3500"/>
              </a:lnSpc>
              <a:buFont typeface="Arial" panose="020B0604020202020204" pitchFamily="34" charset="0"/>
              <a:buChar char="•"/>
            </a:pPr>
            <a:r>
              <a:rPr lang="en-US" sz="2400" dirty="0"/>
              <a:t>Operating Cashflow: $1.5M for 2019 vs negative $2.7M in 2018</a:t>
            </a:r>
          </a:p>
          <a:p>
            <a:pPr marL="742950" lvl="1" indent="-285750" fontAlgn="base">
              <a:lnSpc>
                <a:spcPts val="3500"/>
              </a:lnSpc>
              <a:buFont typeface="Arial" panose="020B0604020202020204" pitchFamily="34" charset="0"/>
              <a:buChar char="•"/>
            </a:pPr>
            <a:r>
              <a:rPr lang="en-US" sz="2400" dirty="0"/>
              <a:t>Gross Margin:  52%</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E2F5EA87-EF6A-4684-A997-34577FCBD8DB}"/>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18</a:t>
            </a:fld>
            <a:endParaRPr lang="en-US" dirty="0">
              <a:solidFill>
                <a:schemeClr val="bg1"/>
              </a:solidFill>
            </a:endParaRPr>
          </a:p>
        </p:txBody>
      </p:sp>
      <p:sp>
        <p:nvSpPr>
          <p:cNvPr id="11" name="Rectangle 10">
            <a:extLst>
              <a:ext uri="{FF2B5EF4-FFF2-40B4-BE49-F238E27FC236}">
                <a16:creationId xmlns:a16="http://schemas.microsoft.com/office/drawing/2014/main" id="{D9358B0A-795D-45BE-9644-C03AB8E96821}"/>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5679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232660" y="528187"/>
            <a:ext cx="5328367" cy="1200329"/>
          </a:xfrm>
          <a:prstGeom prst="rect">
            <a:avLst/>
          </a:prstGeom>
          <a:noFill/>
        </p:spPr>
        <p:txBody>
          <a:bodyPr wrap="square" rtlCol="0">
            <a:spAutoFit/>
          </a:bodyPr>
          <a:lstStyle/>
          <a:p>
            <a:pPr algn="ctr"/>
            <a:r>
              <a:rPr lang="en-US" sz="3600" dirty="0"/>
              <a:t>Why I’m Super Bullish</a:t>
            </a:r>
          </a:p>
          <a:p>
            <a:pPr algn="ctr"/>
            <a:r>
              <a:rPr lang="en-US" sz="3600" dirty="0"/>
              <a:t>Recurring Revenue</a:t>
            </a:r>
          </a:p>
        </p:txBody>
      </p:sp>
      <p:sp>
        <p:nvSpPr>
          <p:cNvPr id="6" name="TextBox 5">
            <a:extLst>
              <a:ext uri="{FF2B5EF4-FFF2-40B4-BE49-F238E27FC236}">
                <a16:creationId xmlns:a16="http://schemas.microsoft.com/office/drawing/2014/main" id="{7A409A6D-B16F-4B0C-BE42-680C87385FD5}"/>
              </a:ext>
            </a:extLst>
          </p:cNvPr>
          <p:cNvSpPr txBox="1"/>
          <p:nvPr/>
        </p:nvSpPr>
        <p:spPr>
          <a:xfrm>
            <a:off x="1458699" y="2393393"/>
            <a:ext cx="6876288" cy="2312300"/>
          </a:xfrm>
          <a:prstGeom prst="rect">
            <a:avLst/>
          </a:prstGeom>
          <a:noFill/>
        </p:spPr>
        <p:txBody>
          <a:bodyPr wrap="square" rtlCol="0">
            <a:spAutoFit/>
          </a:bodyPr>
          <a:lstStyle/>
          <a:p>
            <a:pPr marL="285750" lvl="0" indent="-285750" fontAlgn="base">
              <a:lnSpc>
                <a:spcPts val="3500"/>
              </a:lnSpc>
              <a:buFont typeface="Arial" panose="020B0604020202020204" pitchFamily="34" charset="0"/>
              <a:buChar char="•"/>
            </a:pPr>
            <a:r>
              <a:rPr lang="en-US" sz="2600" dirty="0"/>
              <a:t>Recurring/Repeatable  Revenues</a:t>
            </a:r>
          </a:p>
          <a:p>
            <a:pPr marL="742950" lvl="1" indent="-285750" fontAlgn="base">
              <a:lnSpc>
                <a:spcPts val="3500"/>
              </a:lnSpc>
              <a:buFont typeface="Arial" panose="020B0604020202020204" pitchFamily="34" charset="0"/>
              <a:buChar char="•"/>
            </a:pPr>
            <a:r>
              <a:rPr lang="en-US" sz="2600" dirty="0"/>
              <a:t>SaaS</a:t>
            </a:r>
          </a:p>
          <a:p>
            <a:pPr marL="742950" lvl="1" indent="-285750" fontAlgn="base">
              <a:lnSpc>
                <a:spcPts val="3500"/>
              </a:lnSpc>
              <a:buFont typeface="Arial" panose="020B0604020202020204" pitchFamily="34" charset="0"/>
              <a:buChar char="•"/>
            </a:pPr>
            <a:r>
              <a:rPr lang="en-US" sz="2600" dirty="0"/>
              <a:t>Recurring service revenue is secured by 1 to 3 year contracts</a:t>
            </a:r>
          </a:p>
          <a:p>
            <a:pPr marL="742950" lvl="1" indent="-285750" fontAlgn="base">
              <a:lnSpc>
                <a:spcPts val="3500"/>
              </a:lnSpc>
              <a:buFont typeface="Arial" panose="020B0604020202020204" pitchFamily="34" charset="0"/>
              <a:buChar char="•"/>
            </a:pPr>
            <a:r>
              <a:rPr lang="en-US" sz="2600" dirty="0"/>
              <a:t>Virtually zero customer attrition since 2013</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A51E7744-6A14-4F4E-A43B-C4AF215AE1C9}"/>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19</a:t>
            </a:fld>
            <a:endParaRPr lang="en-US" dirty="0">
              <a:solidFill>
                <a:schemeClr val="bg1"/>
              </a:solidFill>
            </a:endParaRPr>
          </a:p>
        </p:txBody>
      </p:sp>
      <p:sp>
        <p:nvSpPr>
          <p:cNvPr id="11" name="Rectangle 10">
            <a:extLst>
              <a:ext uri="{FF2B5EF4-FFF2-40B4-BE49-F238E27FC236}">
                <a16:creationId xmlns:a16="http://schemas.microsoft.com/office/drawing/2014/main" id="{63FF6959-1337-4616-B803-E22810B1A2BF}"/>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69000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563325" y="702679"/>
            <a:ext cx="5989321" cy="646331"/>
          </a:xfrm>
          <a:prstGeom prst="rect">
            <a:avLst/>
          </a:prstGeom>
          <a:noFill/>
        </p:spPr>
        <p:txBody>
          <a:bodyPr wrap="square" rtlCol="0">
            <a:spAutoFit/>
          </a:bodyPr>
          <a:lstStyle/>
          <a:p>
            <a:pPr algn="ctr"/>
            <a:r>
              <a:rPr lang="en-US" sz="3600" dirty="0"/>
              <a:t>About Me</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9" name="Slide Number Placeholder 1">
            <a:extLst>
              <a:ext uri="{FF2B5EF4-FFF2-40B4-BE49-F238E27FC236}">
                <a16:creationId xmlns:a16="http://schemas.microsoft.com/office/drawing/2014/main" id="{B9F6BC64-9AC3-472D-9FD5-0D6A46DD69E0}"/>
              </a:ext>
            </a:extLst>
          </p:cNvPr>
          <p:cNvSpPr>
            <a:spLocks noGrp="1"/>
          </p:cNvSpPr>
          <p:nvPr>
            <p:ph type="sldNum" sz="quarter" idx="12"/>
          </p:nvPr>
        </p:nvSpPr>
        <p:spPr>
          <a:xfrm>
            <a:off x="0" y="6523355"/>
            <a:ext cx="417975" cy="365125"/>
          </a:xfrm>
        </p:spPr>
        <p:txBody>
          <a:bodyPr/>
          <a:lstStyle/>
          <a:p>
            <a:pPr algn="ctr"/>
            <a:fld id="{AC46CA3B-A979-416F-955E-C8D94E484A0B}" type="slidenum">
              <a:rPr lang="en-US" smtClean="0">
                <a:solidFill>
                  <a:schemeClr val="bg1"/>
                </a:solidFill>
              </a:rPr>
              <a:pPr algn="ctr"/>
              <a:t>2</a:t>
            </a:fld>
            <a:endParaRPr lang="en-US" dirty="0">
              <a:solidFill>
                <a:schemeClr val="bg1"/>
              </a:solidFill>
            </a:endParaRPr>
          </a:p>
        </p:txBody>
      </p:sp>
      <p:sp>
        <p:nvSpPr>
          <p:cNvPr id="10" name="Subtitle 2">
            <a:extLst>
              <a:ext uri="{FF2B5EF4-FFF2-40B4-BE49-F238E27FC236}">
                <a16:creationId xmlns:a16="http://schemas.microsoft.com/office/drawing/2014/main" id="{15B1DE46-9DBE-4F0F-9092-E42B1D900BBA}"/>
              </a:ext>
            </a:extLst>
          </p:cNvPr>
          <p:cNvSpPr>
            <a:spLocks noGrp="1"/>
          </p:cNvSpPr>
          <p:nvPr>
            <p:ph type="subTitle" idx="1"/>
          </p:nvPr>
        </p:nvSpPr>
        <p:spPr>
          <a:xfrm>
            <a:off x="1310548" y="1868397"/>
            <a:ext cx="6778272" cy="4169294"/>
          </a:xfrm>
          <a:noFill/>
        </p:spPr>
        <p:txBody>
          <a:bodyPr vert="horz" lIns="91440" tIns="45720" rIns="91440" bIns="45720" rtlCol="0" anchor="ctr">
            <a:noAutofit/>
          </a:bodyPr>
          <a:lstStyle/>
          <a:p>
            <a:pPr indent="-228600" algn="l">
              <a:lnSpc>
                <a:spcPct val="100000"/>
              </a:lnSpc>
              <a:buFont typeface="Arial" panose="020B0604020202020204" pitchFamily="34" charset="0"/>
              <a:buChar char="•"/>
            </a:pPr>
            <a:r>
              <a:rPr lang="en-US" sz="2800" dirty="0"/>
              <a:t>Maj Soueidan - Co-Founder of GeoInvesting, Premium Investment Research </a:t>
            </a:r>
          </a:p>
          <a:p>
            <a:pPr indent="-228600" algn="l">
              <a:lnSpc>
                <a:spcPct val="100000"/>
              </a:lnSpc>
              <a:buFont typeface="Arial" panose="020B0604020202020204" pitchFamily="34" charset="0"/>
              <a:buChar char="•"/>
            </a:pPr>
            <a:r>
              <a:rPr lang="en-US" sz="2800" dirty="0"/>
              <a:t>Full-Time Investor - ~30 years</a:t>
            </a:r>
          </a:p>
          <a:p>
            <a:pPr indent="-228600" algn="l">
              <a:lnSpc>
                <a:spcPct val="100000"/>
              </a:lnSpc>
              <a:buFont typeface="Arial" panose="020B0604020202020204" pitchFamily="34" charset="0"/>
              <a:buChar char="•"/>
            </a:pPr>
            <a:r>
              <a:rPr lang="en-US" sz="2800" dirty="0"/>
              <a:t>Long Tier One Quality Microcaps</a:t>
            </a:r>
          </a:p>
          <a:p>
            <a:pPr indent="-228600" algn="l">
              <a:lnSpc>
                <a:spcPct val="100000"/>
              </a:lnSpc>
              <a:buFont typeface="Arial" panose="020B0604020202020204" pitchFamily="34" charset="0"/>
              <a:buChar char="•"/>
            </a:pPr>
            <a:r>
              <a:rPr lang="en-US" sz="2800" dirty="0"/>
              <a:t>Short Fraud</a:t>
            </a:r>
          </a:p>
          <a:p>
            <a:pPr indent="-228600" algn="l">
              <a:lnSpc>
                <a:spcPct val="100000"/>
              </a:lnSpc>
              <a:buFont typeface="Arial" panose="020B0604020202020204" pitchFamily="34" charset="0"/>
              <a:buChar char="•"/>
            </a:pPr>
            <a:endParaRPr lang="en-US" sz="2800" dirty="0"/>
          </a:p>
          <a:p>
            <a:pPr algn="l">
              <a:lnSpc>
                <a:spcPct val="100000"/>
              </a:lnSpc>
            </a:pPr>
            <a:r>
              <a:rPr lang="en-US" sz="2800" dirty="0"/>
              <a:t>**Disclaimer at end of presentation</a:t>
            </a:r>
          </a:p>
          <a:p>
            <a:pPr indent="-228600" algn="l">
              <a:lnSpc>
                <a:spcPct val="100000"/>
              </a:lnSpc>
              <a:buFont typeface="Arial" panose="020B0604020202020204" pitchFamily="34" charset="0"/>
              <a:buChar char="•"/>
            </a:pPr>
            <a:endParaRPr lang="en-US" sz="2800" dirty="0"/>
          </a:p>
        </p:txBody>
      </p:sp>
      <p:sp>
        <p:nvSpPr>
          <p:cNvPr id="11" name="Rectangle 10">
            <a:extLst>
              <a:ext uri="{FF2B5EF4-FFF2-40B4-BE49-F238E27FC236}">
                <a16:creationId xmlns:a16="http://schemas.microsoft.com/office/drawing/2014/main" id="{5A43E2F3-1C4E-470D-B81B-809C78B04556}"/>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776435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232660" y="528187"/>
            <a:ext cx="5328367" cy="1200329"/>
          </a:xfrm>
          <a:prstGeom prst="rect">
            <a:avLst/>
          </a:prstGeom>
          <a:noFill/>
        </p:spPr>
        <p:txBody>
          <a:bodyPr wrap="square" rtlCol="0">
            <a:spAutoFit/>
          </a:bodyPr>
          <a:lstStyle/>
          <a:p>
            <a:pPr algn="ctr"/>
            <a:r>
              <a:rPr lang="en-US" sz="3600" dirty="0"/>
              <a:t>Overview Of Why I’m Super Bullish</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A51E7744-6A14-4F4E-A43B-C4AF215AE1C9}"/>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20</a:t>
            </a:fld>
            <a:endParaRPr lang="en-US" dirty="0">
              <a:solidFill>
                <a:schemeClr val="bg1"/>
              </a:solidFill>
            </a:endParaRPr>
          </a:p>
        </p:txBody>
      </p:sp>
      <p:sp>
        <p:nvSpPr>
          <p:cNvPr id="11" name="TextBox 10">
            <a:extLst>
              <a:ext uri="{FF2B5EF4-FFF2-40B4-BE49-F238E27FC236}">
                <a16:creationId xmlns:a16="http://schemas.microsoft.com/office/drawing/2014/main" id="{CFF18C85-2A5D-4C56-BB8A-65104665AA78}"/>
              </a:ext>
            </a:extLst>
          </p:cNvPr>
          <p:cNvSpPr txBox="1"/>
          <p:nvPr/>
        </p:nvSpPr>
        <p:spPr>
          <a:xfrm>
            <a:off x="1458699" y="2436530"/>
            <a:ext cx="6876288" cy="2312300"/>
          </a:xfrm>
          <a:prstGeom prst="rect">
            <a:avLst/>
          </a:prstGeom>
          <a:noFill/>
        </p:spPr>
        <p:txBody>
          <a:bodyPr wrap="square" rtlCol="0">
            <a:spAutoFit/>
          </a:bodyPr>
          <a:lstStyle/>
          <a:p>
            <a:pPr marL="285750" lvl="0" indent="-285750" fontAlgn="base">
              <a:lnSpc>
                <a:spcPts val="3500"/>
              </a:lnSpc>
              <a:buFont typeface="Arial" panose="020B0604020202020204" pitchFamily="34" charset="0"/>
              <a:buChar char="•"/>
            </a:pPr>
            <a:r>
              <a:rPr lang="en-US" sz="2600" dirty="0"/>
              <a:t>LiaCX is Game Changer </a:t>
            </a:r>
          </a:p>
          <a:p>
            <a:pPr marL="742950" lvl="1" indent="-285750" fontAlgn="base">
              <a:lnSpc>
                <a:spcPts val="3500"/>
              </a:lnSpc>
              <a:buFont typeface="Arial" panose="020B0604020202020204" pitchFamily="34" charset="0"/>
              <a:buChar char="•"/>
            </a:pPr>
            <a:r>
              <a:rPr lang="en-US" sz="2600" dirty="0"/>
              <a:t>New customers </a:t>
            </a:r>
          </a:p>
          <a:p>
            <a:pPr marL="742950" lvl="1" indent="-285750" fontAlgn="base">
              <a:lnSpc>
                <a:spcPts val="3500"/>
              </a:lnSpc>
              <a:buFont typeface="Arial" panose="020B0604020202020204" pitchFamily="34" charset="0"/>
              <a:buChar char="•"/>
            </a:pPr>
            <a:r>
              <a:rPr lang="en-US" sz="2600" dirty="0"/>
              <a:t>Increases wallet share through cross selling opportunities</a:t>
            </a:r>
          </a:p>
          <a:p>
            <a:pPr marL="742950" lvl="1" indent="-285750" fontAlgn="base">
              <a:lnSpc>
                <a:spcPts val="3500"/>
              </a:lnSpc>
              <a:buFont typeface="Arial" panose="020B0604020202020204" pitchFamily="34" charset="0"/>
              <a:buChar char="•"/>
            </a:pPr>
            <a:r>
              <a:rPr lang="en-US" sz="2600" dirty="0"/>
              <a:t>Increase acquisition opportunities </a:t>
            </a:r>
          </a:p>
        </p:txBody>
      </p:sp>
      <p:sp>
        <p:nvSpPr>
          <p:cNvPr id="12" name="Rectangle 11">
            <a:extLst>
              <a:ext uri="{FF2B5EF4-FFF2-40B4-BE49-F238E27FC236}">
                <a16:creationId xmlns:a16="http://schemas.microsoft.com/office/drawing/2014/main" id="{68CFEDFF-E88F-4641-9A28-641DF4B98B9F}"/>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24705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232660" y="528187"/>
            <a:ext cx="5328367" cy="1200329"/>
          </a:xfrm>
          <a:prstGeom prst="rect">
            <a:avLst/>
          </a:prstGeom>
          <a:noFill/>
        </p:spPr>
        <p:txBody>
          <a:bodyPr wrap="square" rtlCol="0">
            <a:spAutoFit/>
          </a:bodyPr>
          <a:lstStyle/>
          <a:p>
            <a:pPr algn="ctr"/>
            <a:r>
              <a:rPr lang="en-US" sz="3600" dirty="0"/>
              <a:t>Why I’m Super Bullish</a:t>
            </a:r>
          </a:p>
          <a:p>
            <a:pPr algn="ctr"/>
            <a:r>
              <a:rPr lang="en-US" sz="3600" dirty="0"/>
              <a:t>Will Survive COVID-19 </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A51E7744-6A14-4F4E-A43B-C4AF215AE1C9}"/>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21</a:t>
            </a:fld>
            <a:endParaRPr lang="en-US" dirty="0">
              <a:solidFill>
                <a:schemeClr val="bg1"/>
              </a:solidFill>
            </a:endParaRPr>
          </a:p>
        </p:txBody>
      </p:sp>
      <p:sp>
        <p:nvSpPr>
          <p:cNvPr id="11" name="TextBox 10">
            <a:extLst>
              <a:ext uri="{FF2B5EF4-FFF2-40B4-BE49-F238E27FC236}">
                <a16:creationId xmlns:a16="http://schemas.microsoft.com/office/drawing/2014/main" id="{8F9F583C-CC9A-4483-8266-28B61EDD74E9}"/>
              </a:ext>
            </a:extLst>
          </p:cNvPr>
          <p:cNvSpPr txBox="1"/>
          <p:nvPr/>
        </p:nvSpPr>
        <p:spPr>
          <a:xfrm>
            <a:off x="1411986" y="1991056"/>
            <a:ext cx="7207227" cy="3203249"/>
          </a:xfrm>
          <a:prstGeom prst="rect">
            <a:avLst/>
          </a:prstGeom>
          <a:noFill/>
        </p:spPr>
        <p:txBody>
          <a:bodyPr wrap="square" rtlCol="0">
            <a:spAutoFit/>
          </a:bodyPr>
          <a:lstStyle/>
          <a:p>
            <a:pPr marL="285750" lvl="0" indent="-285750" fontAlgn="base">
              <a:lnSpc>
                <a:spcPts val="3500"/>
              </a:lnSpc>
              <a:buFont typeface="Arial" panose="020B0604020202020204" pitchFamily="34" charset="0"/>
              <a:buChar char="•"/>
            </a:pPr>
            <a:r>
              <a:rPr lang="en-US" sz="2400" dirty="0"/>
              <a:t>Fragmented Market </a:t>
            </a:r>
          </a:p>
          <a:p>
            <a:pPr marL="742950" lvl="1" indent="-285750" fontAlgn="base">
              <a:lnSpc>
                <a:spcPts val="3500"/>
              </a:lnSpc>
              <a:buFont typeface="Arial" panose="020B0604020202020204" pitchFamily="34" charset="0"/>
              <a:buChar char="•"/>
            </a:pPr>
            <a:r>
              <a:rPr lang="en-US" sz="2400" dirty="0"/>
              <a:t>Will lead to accretive acquisitions </a:t>
            </a:r>
          </a:p>
          <a:p>
            <a:pPr marL="285750" lvl="0" indent="-285750" fontAlgn="base">
              <a:lnSpc>
                <a:spcPts val="3500"/>
              </a:lnSpc>
              <a:buFont typeface="Arial" panose="020B0604020202020204" pitchFamily="34" charset="0"/>
              <a:buChar char="•"/>
            </a:pPr>
            <a:r>
              <a:rPr lang="en-US" sz="2400" dirty="0"/>
              <a:t>Will come out of COVID stronger</a:t>
            </a:r>
          </a:p>
          <a:p>
            <a:pPr marL="285750" lvl="0" indent="-285750" fontAlgn="base">
              <a:lnSpc>
                <a:spcPts val="3500"/>
              </a:lnSpc>
              <a:buFont typeface="Arial" panose="020B0604020202020204" pitchFamily="34" charset="0"/>
              <a:buChar char="•"/>
            </a:pPr>
            <a:r>
              <a:rPr lang="en-US" sz="2400" dirty="0"/>
              <a:t>Gain market share from weaker competitors </a:t>
            </a:r>
          </a:p>
          <a:p>
            <a:pPr marL="285750" lvl="0" indent="-285750" fontAlgn="base">
              <a:lnSpc>
                <a:spcPts val="3500"/>
              </a:lnSpc>
              <a:buFont typeface="Arial" panose="020B0604020202020204" pitchFamily="34" charset="0"/>
              <a:buChar char="•"/>
            </a:pPr>
            <a:r>
              <a:rPr lang="en-US" sz="2400" dirty="0"/>
              <a:t>New services to meet demands of “new world”</a:t>
            </a:r>
          </a:p>
          <a:p>
            <a:pPr marL="285750" lvl="0" indent="-285750" fontAlgn="base">
              <a:lnSpc>
                <a:spcPts val="3500"/>
              </a:lnSpc>
              <a:buFont typeface="Arial" panose="020B0604020202020204" pitchFamily="34" charset="0"/>
              <a:buChar char="•"/>
            </a:pPr>
            <a:r>
              <a:rPr lang="en-US" sz="2400" dirty="0"/>
              <a:t>New COVID related compliance standards/regulation  </a:t>
            </a:r>
          </a:p>
          <a:p>
            <a:pPr marL="285750" indent="-285750">
              <a:lnSpc>
                <a:spcPts val="3500"/>
              </a:lnSpc>
              <a:buFont typeface="Arial" panose="020B0604020202020204" pitchFamily="34" charset="0"/>
              <a:buChar char="•"/>
            </a:pPr>
            <a:r>
              <a:rPr lang="en-US" sz="2400" dirty="0"/>
              <a:t>Experienced CEO</a:t>
            </a:r>
          </a:p>
        </p:txBody>
      </p:sp>
      <p:sp>
        <p:nvSpPr>
          <p:cNvPr id="12" name="Rectangle 11">
            <a:extLst>
              <a:ext uri="{FF2B5EF4-FFF2-40B4-BE49-F238E27FC236}">
                <a16:creationId xmlns:a16="http://schemas.microsoft.com/office/drawing/2014/main" id="{0CCD3188-E663-4924-B871-E766BF1BFB54}"/>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303879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178183" y="603460"/>
            <a:ext cx="6876288" cy="646331"/>
          </a:xfrm>
          <a:prstGeom prst="rect">
            <a:avLst/>
          </a:prstGeom>
          <a:noFill/>
        </p:spPr>
        <p:txBody>
          <a:bodyPr wrap="square" rtlCol="0">
            <a:spAutoFit/>
          </a:bodyPr>
          <a:lstStyle/>
          <a:p>
            <a:pPr algn="ctr"/>
            <a:r>
              <a:rPr lang="en-US" sz="3600" dirty="0"/>
              <a:t>Industry is Humming</a:t>
            </a:r>
          </a:p>
        </p:txBody>
      </p:sp>
      <p:sp>
        <p:nvSpPr>
          <p:cNvPr id="6" name="TextBox 5">
            <a:extLst>
              <a:ext uri="{FF2B5EF4-FFF2-40B4-BE49-F238E27FC236}">
                <a16:creationId xmlns:a16="http://schemas.microsoft.com/office/drawing/2014/main" id="{7A409A6D-B16F-4B0C-BE42-680C87385FD5}"/>
              </a:ext>
            </a:extLst>
          </p:cNvPr>
          <p:cNvSpPr txBox="1"/>
          <p:nvPr/>
        </p:nvSpPr>
        <p:spPr>
          <a:xfrm>
            <a:off x="1346304" y="1849252"/>
            <a:ext cx="6876288" cy="4100931"/>
          </a:xfrm>
          <a:prstGeom prst="rect">
            <a:avLst/>
          </a:prstGeom>
          <a:noFill/>
        </p:spPr>
        <p:txBody>
          <a:bodyPr wrap="square" rtlCol="0">
            <a:spAutoFit/>
          </a:bodyPr>
          <a:lstStyle/>
          <a:p>
            <a:pPr marL="457200" lvl="0" indent="-457200" fontAlgn="base">
              <a:lnSpc>
                <a:spcPts val="3500"/>
              </a:lnSpc>
              <a:buFont typeface="Arial" panose="020B0604020202020204" pitchFamily="34" charset="0"/>
              <a:buChar char="•"/>
            </a:pPr>
            <a:r>
              <a:rPr lang="en-US" sz="2400" dirty="0"/>
              <a:t>Customers value Insight’s services: Very little customer attrition over the years…</a:t>
            </a:r>
          </a:p>
          <a:p>
            <a:pPr marL="457200" lvl="0" indent="-457200" fontAlgn="base">
              <a:lnSpc>
                <a:spcPts val="3500"/>
              </a:lnSpc>
              <a:buFont typeface="Arial" panose="020B0604020202020204" pitchFamily="34" charset="0"/>
              <a:buChar char="•"/>
            </a:pPr>
            <a:r>
              <a:rPr lang="en-US" sz="2400" dirty="0"/>
              <a:t>Next to price, customer service is the biggest factor that affects sales conversion, client satisfaction, and brand loyalty. (</a:t>
            </a:r>
            <a:r>
              <a:rPr lang="en-US" sz="2400" dirty="0">
                <a:hlinkClick r:id="rId4"/>
              </a:rPr>
              <a:t>source: SeeLevel HX</a:t>
            </a:r>
            <a:r>
              <a:rPr lang="en-US" sz="2400" dirty="0"/>
              <a:t>)</a:t>
            </a:r>
          </a:p>
          <a:p>
            <a:pPr marL="457200" lvl="0" indent="-457200" fontAlgn="base">
              <a:lnSpc>
                <a:spcPts val="3500"/>
              </a:lnSpc>
              <a:buFont typeface="Arial" panose="020B0604020202020204" pitchFamily="34" charset="0"/>
              <a:buChar char="•"/>
            </a:pPr>
            <a:r>
              <a:rPr lang="en-US" sz="2400" dirty="0"/>
              <a:t>~90% of customers will just transfer to a competing store if they feel unhappy with the service they receive. (</a:t>
            </a:r>
            <a:r>
              <a:rPr lang="en-US" sz="2400" dirty="0">
                <a:hlinkClick r:id="rId4"/>
              </a:rPr>
              <a:t>source: SeeLevel HX</a:t>
            </a:r>
            <a:r>
              <a:rPr lang="en-US" sz="2400" dirty="0"/>
              <a:t>)</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61D7F940-8A55-429A-A756-364823C86878}"/>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22</a:t>
            </a:fld>
            <a:endParaRPr lang="en-US" dirty="0">
              <a:solidFill>
                <a:schemeClr val="bg1"/>
              </a:solidFill>
            </a:endParaRPr>
          </a:p>
        </p:txBody>
      </p:sp>
      <p:sp>
        <p:nvSpPr>
          <p:cNvPr id="11" name="Rectangle 10">
            <a:extLst>
              <a:ext uri="{FF2B5EF4-FFF2-40B4-BE49-F238E27FC236}">
                <a16:creationId xmlns:a16="http://schemas.microsoft.com/office/drawing/2014/main" id="{D5E480BF-2139-4501-A050-330B0AB89B90}"/>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19410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Industry is Humming</a:t>
            </a:r>
          </a:p>
        </p:txBody>
      </p:sp>
      <p:sp>
        <p:nvSpPr>
          <p:cNvPr id="6" name="TextBox 5">
            <a:extLst>
              <a:ext uri="{FF2B5EF4-FFF2-40B4-BE49-F238E27FC236}">
                <a16:creationId xmlns:a16="http://schemas.microsoft.com/office/drawing/2014/main" id="{7A409A6D-B16F-4B0C-BE42-680C87385FD5}"/>
              </a:ext>
            </a:extLst>
          </p:cNvPr>
          <p:cNvSpPr txBox="1"/>
          <p:nvPr/>
        </p:nvSpPr>
        <p:spPr>
          <a:xfrm>
            <a:off x="1233378" y="1525963"/>
            <a:ext cx="7224821" cy="4100931"/>
          </a:xfrm>
          <a:prstGeom prst="rect">
            <a:avLst/>
          </a:prstGeom>
          <a:noFill/>
        </p:spPr>
        <p:txBody>
          <a:bodyPr wrap="square" rtlCol="0">
            <a:spAutoFit/>
          </a:bodyPr>
          <a:lstStyle/>
          <a:p>
            <a:pPr marL="457200" lvl="0" indent="-457200" fontAlgn="base">
              <a:lnSpc>
                <a:spcPts val="3500"/>
              </a:lnSpc>
              <a:buFont typeface="Arial" panose="020B0604020202020204" pitchFamily="34" charset="0"/>
              <a:buChar char="•"/>
            </a:pPr>
            <a:r>
              <a:rPr lang="en-US" sz="2400" dirty="0"/>
              <a:t>Global market size to reach $23.6 billion by 2027, or a CAGR of 17.7% from 2020 to 2027 (source: </a:t>
            </a:r>
            <a:r>
              <a:rPr lang="en-US" sz="2400" dirty="0">
                <a:hlinkClick r:id="rId4"/>
              </a:rPr>
              <a:t>Grand View Research</a:t>
            </a:r>
            <a:r>
              <a:rPr lang="en-US" sz="2400" dirty="0"/>
              <a:t>)</a:t>
            </a:r>
          </a:p>
          <a:p>
            <a:pPr marL="457200" lvl="0" indent="-457200" fontAlgn="base">
              <a:lnSpc>
                <a:spcPts val="3500"/>
              </a:lnSpc>
              <a:buFont typeface="Arial" panose="020B0604020202020204" pitchFamily="34" charset="0"/>
              <a:buChar char="•"/>
            </a:pPr>
            <a:r>
              <a:rPr lang="en-US" sz="2400" dirty="0"/>
              <a:t>USA is the largest market, accounting for nearly half of the global market (source: </a:t>
            </a:r>
            <a:r>
              <a:rPr lang="en-US" sz="2400" dirty="0">
                <a:hlinkClick r:id="rId5"/>
              </a:rPr>
              <a:t>MSPA</a:t>
            </a:r>
            <a:r>
              <a:rPr lang="en-US" sz="2400" dirty="0"/>
              <a:t>)</a:t>
            </a:r>
          </a:p>
          <a:p>
            <a:pPr marL="457200" lvl="0" indent="-457200" fontAlgn="base">
              <a:lnSpc>
                <a:spcPts val="3500"/>
              </a:lnSpc>
              <a:buFont typeface="Arial" panose="020B0604020202020204" pitchFamily="34" charset="0"/>
              <a:buChar char="•"/>
            </a:pPr>
            <a:r>
              <a:rPr lang="en-US" sz="2400" dirty="0"/>
              <a:t>In the U.S. alone, companies spend more than $600 million every year to fund CX (</a:t>
            </a:r>
            <a:r>
              <a:rPr lang="en-US" sz="2400" dirty="0">
                <a:hlinkClick r:id="rId6"/>
              </a:rPr>
              <a:t>source: SeeLevel HX</a:t>
            </a:r>
            <a:r>
              <a:rPr lang="en-US" sz="2400" dirty="0"/>
              <a:t>)</a:t>
            </a:r>
          </a:p>
          <a:p>
            <a:pPr marL="457200" lvl="0" indent="-457200" fontAlgn="base">
              <a:lnSpc>
                <a:spcPts val="3500"/>
              </a:lnSpc>
              <a:buFont typeface="Arial" panose="020B0604020202020204" pitchFamily="34" charset="0"/>
              <a:buChar char="•"/>
            </a:pPr>
            <a:r>
              <a:rPr lang="en-US" sz="2400" dirty="0"/>
              <a:t>Over two-thirds of CX leaders expect budget increases in 2020 (source: </a:t>
            </a:r>
            <a:r>
              <a:rPr lang="en-US" sz="2400" dirty="0">
                <a:hlinkClick r:id="rId7"/>
              </a:rPr>
              <a:t>Gartner</a:t>
            </a:r>
            <a:r>
              <a:rPr lang="en-US" sz="2400" dirty="0"/>
              <a:t>)</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D61D5781-98DE-4FF8-825B-C45832C177E1}"/>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23</a:t>
            </a:fld>
            <a:endParaRPr lang="en-US" dirty="0">
              <a:solidFill>
                <a:schemeClr val="bg1"/>
              </a:solidFill>
            </a:endParaRPr>
          </a:p>
        </p:txBody>
      </p:sp>
      <p:sp>
        <p:nvSpPr>
          <p:cNvPr id="11" name="Rectangle 10">
            <a:extLst>
              <a:ext uri="{FF2B5EF4-FFF2-40B4-BE49-F238E27FC236}">
                <a16:creationId xmlns:a16="http://schemas.microsoft.com/office/drawing/2014/main" id="{EA6093FF-918F-4216-B85B-675B4B33C532}"/>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51358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764030" y="473263"/>
            <a:ext cx="6265627" cy="1200329"/>
          </a:xfrm>
          <a:prstGeom prst="rect">
            <a:avLst/>
          </a:prstGeom>
          <a:noFill/>
        </p:spPr>
        <p:txBody>
          <a:bodyPr wrap="square" rtlCol="0">
            <a:spAutoFit/>
          </a:bodyPr>
          <a:lstStyle/>
          <a:p>
            <a:pPr algn="ctr"/>
            <a:r>
              <a:rPr lang="en-US" sz="3600" dirty="0"/>
              <a:t>Post COVID-19 Customer Needs Are Even More Important</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64D3CAF9-3DDB-4760-BE14-81E7B4A49350}"/>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24</a:t>
            </a:fld>
            <a:endParaRPr lang="en-US" dirty="0">
              <a:solidFill>
                <a:schemeClr val="bg1"/>
              </a:solidFill>
            </a:endParaRPr>
          </a:p>
        </p:txBody>
      </p:sp>
      <p:pic>
        <p:nvPicPr>
          <p:cNvPr id="11" name="Picture 10">
            <a:extLst>
              <a:ext uri="{FF2B5EF4-FFF2-40B4-BE49-F238E27FC236}">
                <a16:creationId xmlns:a16="http://schemas.microsoft.com/office/drawing/2014/main" id="{0E9084B8-F4CE-4C41-8EF3-25256DBE9DD8}"/>
              </a:ext>
            </a:extLst>
          </p:cNvPr>
          <p:cNvPicPr>
            <a:picLocks noChangeAspect="1"/>
          </p:cNvPicPr>
          <p:nvPr/>
        </p:nvPicPr>
        <p:blipFill>
          <a:blip r:embed="rId5"/>
          <a:stretch>
            <a:fillRect/>
          </a:stretch>
        </p:blipFill>
        <p:spPr>
          <a:xfrm>
            <a:off x="1303462" y="1745764"/>
            <a:ext cx="6726195" cy="3893478"/>
          </a:xfrm>
          <a:prstGeom prst="rect">
            <a:avLst/>
          </a:prstGeom>
        </p:spPr>
      </p:pic>
      <p:sp>
        <p:nvSpPr>
          <p:cNvPr id="12" name="Rectangle 11">
            <a:extLst>
              <a:ext uri="{FF2B5EF4-FFF2-40B4-BE49-F238E27FC236}">
                <a16:creationId xmlns:a16="http://schemas.microsoft.com/office/drawing/2014/main" id="{1C13C585-6F5E-4C9D-9C58-35254F8CD17F}"/>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pic>
        <p:nvPicPr>
          <p:cNvPr id="13" name="Picture 12">
            <a:extLst>
              <a:ext uri="{FF2B5EF4-FFF2-40B4-BE49-F238E27FC236}">
                <a16:creationId xmlns:a16="http://schemas.microsoft.com/office/drawing/2014/main" id="{FF783EB0-47E2-43AA-B78D-CA8EDF8D18E6}"/>
              </a:ext>
            </a:extLst>
          </p:cNvPr>
          <p:cNvPicPr>
            <a:picLocks noChangeAspect="1"/>
          </p:cNvPicPr>
          <p:nvPr/>
        </p:nvPicPr>
        <p:blipFill>
          <a:blip r:embed="rId5"/>
          <a:stretch>
            <a:fillRect/>
          </a:stretch>
        </p:blipFill>
        <p:spPr>
          <a:xfrm>
            <a:off x="1303462" y="1745764"/>
            <a:ext cx="6726195" cy="3893478"/>
          </a:xfrm>
          <a:prstGeom prst="rect">
            <a:avLst/>
          </a:prstGeom>
        </p:spPr>
      </p:pic>
      <p:sp>
        <p:nvSpPr>
          <p:cNvPr id="9" name="Rectangle 8">
            <a:extLst>
              <a:ext uri="{FF2B5EF4-FFF2-40B4-BE49-F238E27FC236}">
                <a16:creationId xmlns:a16="http://schemas.microsoft.com/office/drawing/2014/main" id="{3D039A9D-67CF-4B83-B749-17E40A39AF6F}"/>
              </a:ext>
            </a:extLst>
          </p:cNvPr>
          <p:cNvSpPr/>
          <p:nvPr/>
        </p:nvSpPr>
        <p:spPr>
          <a:xfrm>
            <a:off x="2708366" y="2690949"/>
            <a:ext cx="3588273" cy="489878"/>
          </a:xfrm>
          <a:prstGeom prst="rect">
            <a:avLst/>
          </a:prstGeom>
        </p:spPr>
        <p:txBody>
          <a:bodyPr wrap="square">
            <a:spAutoFit/>
          </a:bodyPr>
          <a:lstStyle/>
          <a:p>
            <a:pPr lvl="0" fontAlgn="base">
              <a:lnSpc>
                <a:spcPts val="3500"/>
              </a:lnSpc>
            </a:pPr>
            <a:r>
              <a:rPr lang="en-US" dirty="0"/>
              <a:t>source: (</a:t>
            </a:r>
            <a:r>
              <a:rPr lang="en-US" dirty="0">
                <a:hlinkClick r:id="rId6"/>
              </a:rPr>
              <a:t>Grand View Research</a:t>
            </a:r>
            <a:r>
              <a:rPr lang="en-US" dirty="0"/>
              <a:t>)</a:t>
            </a:r>
          </a:p>
        </p:txBody>
      </p:sp>
    </p:spTree>
    <p:extLst>
      <p:ext uri="{BB962C8B-B14F-4D97-AF65-F5344CB8AC3E}">
        <p14:creationId xmlns:p14="http://schemas.microsoft.com/office/powerpoint/2010/main" val="152610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833073" y="473263"/>
            <a:ext cx="6127541" cy="1200329"/>
          </a:xfrm>
          <a:prstGeom prst="rect">
            <a:avLst/>
          </a:prstGeom>
          <a:noFill/>
        </p:spPr>
        <p:txBody>
          <a:bodyPr wrap="square" rtlCol="0">
            <a:spAutoFit/>
          </a:bodyPr>
          <a:lstStyle/>
          <a:p>
            <a:pPr algn="ctr"/>
            <a:r>
              <a:rPr lang="en-US" sz="3600" dirty="0"/>
              <a:t>Valuation- Priced for Failure or Success?</a:t>
            </a:r>
          </a:p>
        </p:txBody>
      </p:sp>
      <p:sp>
        <p:nvSpPr>
          <p:cNvPr id="6" name="TextBox 5">
            <a:extLst>
              <a:ext uri="{FF2B5EF4-FFF2-40B4-BE49-F238E27FC236}">
                <a16:creationId xmlns:a16="http://schemas.microsoft.com/office/drawing/2014/main" id="{7A409A6D-B16F-4B0C-BE42-680C87385FD5}"/>
              </a:ext>
            </a:extLst>
          </p:cNvPr>
          <p:cNvSpPr txBox="1"/>
          <p:nvPr/>
        </p:nvSpPr>
        <p:spPr>
          <a:xfrm>
            <a:off x="1280160" y="2272850"/>
            <a:ext cx="7054827" cy="2761140"/>
          </a:xfrm>
          <a:prstGeom prst="rect">
            <a:avLst/>
          </a:prstGeom>
          <a:noFill/>
        </p:spPr>
        <p:txBody>
          <a:bodyPr wrap="square" rtlCol="0">
            <a:spAutoFit/>
          </a:bodyPr>
          <a:lstStyle/>
          <a:p>
            <a:pPr marL="457200" lvl="0" indent="-457200">
              <a:lnSpc>
                <a:spcPts val="3500"/>
              </a:lnSpc>
              <a:buFont typeface="Arial" panose="020B0604020202020204" pitchFamily="34" charset="0"/>
              <a:buChar char="•"/>
            </a:pPr>
            <a:r>
              <a:rPr lang="en-US" sz="2600" dirty="0"/>
              <a:t>The right bet at the right price</a:t>
            </a:r>
          </a:p>
          <a:p>
            <a:pPr marL="457200" indent="-457200">
              <a:lnSpc>
                <a:spcPts val="3500"/>
              </a:lnSpc>
              <a:buFont typeface="Arial" panose="020B0604020202020204" pitchFamily="34" charset="0"/>
              <a:buChar char="•"/>
            </a:pPr>
            <a:r>
              <a:rPr lang="en-US" sz="2600" dirty="0"/>
              <a:t>Company will adapt to COVID-19  </a:t>
            </a:r>
          </a:p>
          <a:p>
            <a:pPr marL="457200" indent="-457200">
              <a:lnSpc>
                <a:spcPts val="3500"/>
              </a:lnSpc>
              <a:buFont typeface="Arial" panose="020B0604020202020204" pitchFamily="34" charset="0"/>
              <a:buChar char="•"/>
            </a:pPr>
            <a:r>
              <a:rPr lang="en-US" sz="2600" dirty="0"/>
              <a:t>Investors have a unique opportunity to buy shares at 60% of where they were trading at two months ago, due to a short-sighted investors</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152D5A66-2437-42E9-A7D6-0C27EC2A04EA}"/>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25</a:t>
            </a:fld>
            <a:endParaRPr lang="en-US" dirty="0">
              <a:solidFill>
                <a:schemeClr val="bg1"/>
              </a:solidFill>
            </a:endParaRPr>
          </a:p>
        </p:txBody>
      </p:sp>
      <p:sp>
        <p:nvSpPr>
          <p:cNvPr id="12" name="Rectangle 11">
            <a:extLst>
              <a:ext uri="{FF2B5EF4-FFF2-40B4-BE49-F238E27FC236}">
                <a16:creationId xmlns:a16="http://schemas.microsoft.com/office/drawing/2014/main" id="{685D7DE9-AD2E-4089-921A-3639C073537F}"/>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79889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Valuation vs. Comps</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2" name="Slide Number Placeholder 1">
            <a:extLst>
              <a:ext uri="{FF2B5EF4-FFF2-40B4-BE49-F238E27FC236}">
                <a16:creationId xmlns:a16="http://schemas.microsoft.com/office/drawing/2014/main" id="{FDAC8799-7E31-49BB-8476-11F9A49400C2}"/>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26</a:t>
            </a:fld>
            <a:endParaRPr lang="en-US" dirty="0">
              <a:solidFill>
                <a:schemeClr val="bg1"/>
              </a:solidFill>
            </a:endParaRPr>
          </a:p>
        </p:txBody>
      </p:sp>
      <p:graphicFrame>
        <p:nvGraphicFramePr>
          <p:cNvPr id="10" name="Content Placeholder 5">
            <a:extLst>
              <a:ext uri="{FF2B5EF4-FFF2-40B4-BE49-F238E27FC236}">
                <a16:creationId xmlns:a16="http://schemas.microsoft.com/office/drawing/2014/main" id="{22B71933-E28C-4B4A-874D-7230E8586EE4}"/>
              </a:ext>
            </a:extLst>
          </p:cNvPr>
          <p:cNvGraphicFramePr>
            <a:graphicFrameLocks/>
          </p:cNvGraphicFramePr>
          <p:nvPr>
            <p:extLst>
              <p:ext uri="{D42A27DB-BD31-4B8C-83A1-F6EECF244321}">
                <p14:modId xmlns:p14="http://schemas.microsoft.com/office/powerpoint/2010/main" val="2039589607"/>
              </p:ext>
            </p:extLst>
          </p:nvPr>
        </p:nvGraphicFramePr>
        <p:xfrm>
          <a:off x="323850" y="1845892"/>
          <a:ext cx="8496300" cy="3221925"/>
        </p:xfrm>
        <a:graphic>
          <a:graphicData uri="http://schemas.openxmlformats.org/drawingml/2006/table">
            <a:tbl>
              <a:tblPr>
                <a:tableStyleId>{5C22544A-7EE6-4342-B048-85BDC9FD1C3A}</a:tableStyleId>
              </a:tblPr>
              <a:tblGrid>
                <a:gridCol w="1595991">
                  <a:extLst>
                    <a:ext uri="{9D8B030D-6E8A-4147-A177-3AD203B41FA5}">
                      <a16:colId xmlns:a16="http://schemas.microsoft.com/office/drawing/2014/main" val="3581525417"/>
                    </a:ext>
                  </a:extLst>
                </a:gridCol>
                <a:gridCol w="1408226">
                  <a:extLst>
                    <a:ext uri="{9D8B030D-6E8A-4147-A177-3AD203B41FA5}">
                      <a16:colId xmlns:a16="http://schemas.microsoft.com/office/drawing/2014/main" val="3642411268"/>
                    </a:ext>
                  </a:extLst>
                </a:gridCol>
                <a:gridCol w="1572520">
                  <a:extLst>
                    <a:ext uri="{9D8B030D-6E8A-4147-A177-3AD203B41FA5}">
                      <a16:colId xmlns:a16="http://schemas.microsoft.com/office/drawing/2014/main" val="2925482326"/>
                    </a:ext>
                  </a:extLst>
                </a:gridCol>
                <a:gridCol w="2792982">
                  <a:extLst>
                    <a:ext uri="{9D8B030D-6E8A-4147-A177-3AD203B41FA5}">
                      <a16:colId xmlns:a16="http://schemas.microsoft.com/office/drawing/2014/main" val="1806541328"/>
                    </a:ext>
                  </a:extLst>
                </a:gridCol>
                <a:gridCol w="1126581">
                  <a:extLst>
                    <a:ext uri="{9D8B030D-6E8A-4147-A177-3AD203B41FA5}">
                      <a16:colId xmlns:a16="http://schemas.microsoft.com/office/drawing/2014/main" val="2905235832"/>
                    </a:ext>
                  </a:extLst>
                </a:gridCol>
              </a:tblGrid>
              <a:tr h="644385">
                <a:tc>
                  <a:txBody>
                    <a:bodyPr/>
                    <a:lstStyle/>
                    <a:p>
                      <a:pPr algn="ctr" fontAlgn="b"/>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MDLA</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b="1" u="none" strike="noStrike" dirty="0">
                          <a:effectLst/>
                        </a:rPr>
                        <a:t>SVMK</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b="1" u="none" strike="noStrike" dirty="0">
                          <a:effectLst/>
                        </a:rPr>
                        <a:t>PPRRF (OTC), PFM (CVE)</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b="1" u="none" strike="noStrike" dirty="0">
                          <a:effectLst/>
                        </a:rPr>
                        <a:t>INSXF</a:t>
                      </a:r>
                      <a:endParaRPr lang="en-US" sz="20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94108154"/>
                  </a:ext>
                </a:extLst>
              </a:tr>
              <a:tr h="644385">
                <a:tc>
                  <a:txBody>
                    <a:bodyPr/>
                    <a:lstStyle/>
                    <a:p>
                      <a:pPr algn="ctr" fontAlgn="b"/>
                      <a:r>
                        <a:rPr lang="en-US" sz="2000" b="1" u="none" strike="noStrike" dirty="0">
                          <a:effectLst/>
                        </a:rPr>
                        <a:t>TTM Sales</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402.5 M</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$307.4 M</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$13.74 M</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a:effectLst/>
                        </a:rPr>
                        <a:t>$19.3 M</a:t>
                      </a:r>
                      <a:endParaRPr lang="en-US"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89262698"/>
                  </a:ext>
                </a:extLst>
              </a:tr>
              <a:tr h="644385">
                <a:tc>
                  <a:txBody>
                    <a:bodyPr/>
                    <a:lstStyle/>
                    <a:p>
                      <a:pPr algn="ctr" fontAlgn="b"/>
                      <a:r>
                        <a:rPr lang="en-US" sz="2000" b="1" u="none" strike="noStrike">
                          <a:effectLst/>
                        </a:rPr>
                        <a:t>Debt</a:t>
                      </a:r>
                      <a:endParaRPr lang="en-US"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Nil</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$213 M</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$2.7 M</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Nil</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66867541"/>
                  </a:ext>
                </a:extLst>
              </a:tr>
              <a:tr h="644385">
                <a:tc>
                  <a:txBody>
                    <a:bodyPr/>
                    <a:lstStyle/>
                    <a:p>
                      <a:pPr algn="ctr" fontAlgn="b"/>
                      <a:r>
                        <a:rPr lang="en-US" sz="2000" b="1" u="none" strike="noStrike" dirty="0">
                          <a:effectLst/>
                        </a:rPr>
                        <a:t>EV/TTM Sales</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7.8x</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6.8x</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a:effectLst/>
                        </a:rPr>
                        <a:t>4.7x</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0.23</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88160862"/>
                  </a:ext>
                </a:extLst>
              </a:tr>
              <a:tr h="644385">
                <a:tc>
                  <a:txBody>
                    <a:bodyPr/>
                    <a:lstStyle/>
                    <a:p>
                      <a:pPr algn="ctr" fontAlgn="b"/>
                      <a:r>
                        <a:rPr lang="en-US" sz="2000" b="1" u="none" strike="noStrike" dirty="0">
                          <a:effectLst/>
                        </a:rPr>
                        <a:t>Profitable</a:t>
                      </a:r>
                      <a:endParaRPr lang="en-US" sz="20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a:effectLst/>
                        </a:rPr>
                        <a:t>NO</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a:effectLst/>
                        </a:rPr>
                        <a:t>NO</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a:effectLst/>
                        </a:rPr>
                        <a:t>No</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75911344"/>
                  </a:ext>
                </a:extLst>
              </a:tr>
            </a:tbl>
          </a:graphicData>
        </a:graphic>
      </p:graphicFrame>
      <p:sp>
        <p:nvSpPr>
          <p:cNvPr id="11" name="Rectangle 10">
            <a:extLst>
              <a:ext uri="{FF2B5EF4-FFF2-40B4-BE49-F238E27FC236}">
                <a16:creationId xmlns:a16="http://schemas.microsoft.com/office/drawing/2014/main" id="{1BC87BCD-1EC1-44AD-806E-17B7784179F9}"/>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356318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035003" y="536714"/>
            <a:ext cx="5723681" cy="1200329"/>
          </a:xfrm>
          <a:prstGeom prst="rect">
            <a:avLst/>
          </a:prstGeom>
          <a:noFill/>
        </p:spPr>
        <p:txBody>
          <a:bodyPr wrap="square" rtlCol="0">
            <a:spAutoFit/>
          </a:bodyPr>
          <a:lstStyle/>
          <a:p>
            <a:pPr algn="ctr"/>
            <a:r>
              <a:rPr lang="en-US" sz="3600" dirty="0"/>
              <a:t>Valuation Multiples Will Expand</a:t>
            </a:r>
          </a:p>
        </p:txBody>
      </p:sp>
      <p:sp>
        <p:nvSpPr>
          <p:cNvPr id="6" name="TextBox 5">
            <a:extLst>
              <a:ext uri="{FF2B5EF4-FFF2-40B4-BE49-F238E27FC236}">
                <a16:creationId xmlns:a16="http://schemas.microsoft.com/office/drawing/2014/main" id="{7A409A6D-B16F-4B0C-BE42-680C87385FD5}"/>
              </a:ext>
            </a:extLst>
          </p:cNvPr>
          <p:cNvSpPr txBox="1"/>
          <p:nvPr/>
        </p:nvSpPr>
        <p:spPr>
          <a:xfrm>
            <a:off x="1218139" y="1881622"/>
            <a:ext cx="6876288" cy="4694042"/>
          </a:xfrm>
          <a:prstGeom prst="rect">
            <a:avLst/>
          </a:prstGeom>
          <a:noFill/>
        </p:spPr>
        <p:txBody>
          <a:bodyPr wrap="square" rtlCol="0">
            <a:spAutoFit/>
          </a:bodyPr>
          <a:lstStyle/>
          <a:p>
            <a:pPr marL="285750" lvl="0" indent="-285750">
              <a:lnSpc>
                <a:spcPts val="3000"/>
              </a:lnSpc>
              <a:buFont typeface="Arial" panose="020B0604020202020204" pitchFamily="34" charset="0"/>
              <a:buChar char="•"/>
            </a:pPr>
            <a:r>
              <a:rPr lang="en-US" sz="2400" dirty="0"/>
              <a:t>Valuation multiples to expand</a:t>
            </a:r>
          </a:p>
          <a:p>
            <a:pPr marL="285750" lvl="0" indent="-285750">
              <a:lnSpc>
                <a:spcPts val="3000"/>
              </a:lnSpc>
              <a:buFont typeface="Arial" panose="020B0604020202020204" pitchFamily="34" charset="0"/>
              <a:buChar char="•"/>
            </a:pPr>
            <a:r>
              <a:rPr lang="en-US" sz="2400" dirty="0"/>
              <a:t>Wallet share gains and acquisition opportunities will accelerate SaaS revenue growth over the next 5 years </a:t>
            </a:r>
          </a:p>
          <a:p>
            <a:pPr marL="285750" lvl="0" indent="-285750">
              <a:lnSpc>
                <a:spcPts val="3000"/>
              </a:lnSpc>
              <a:buFont typeface="Arial" panose="020B0604020202020204" pitchFamily="34" charset="0"/>
              <a:buChar char="•"/>
            </a:pPr>
            <a:r>
              <a:rPr lang="en-US" sz="2400" dirty="0"/>
              <a:t>Investors realize just how sticky the customer base is</a:t>
            </a:r>
          </a:p>
          <a:p>
            <a:pPr marL="742950" lvl="1" indent="-285750">
              <a:lnSpc>
                <a:spcPts val="3000"/>
              </a:lnSpc>
              <a:buFont typeface="Arial" panose="020B0604020202020204" pitchFamily="34" charset="0"/>
              <a:buChar char="•"/>
            </a:pPr>
            <a:r>
              <a:rPr lang="en-US" sz="2400" dirty="0"/>
              <a:t>Investors will eventually place a much higher valuation on INXSF’s revenues, to the magnitude of 4x to 6x vs. 0.23x, currently </a:t>
            </a:r>
          </a:p>
          <a:p>
            <a:pPr marL="742950" lvl="1" indent="-285750">
              <a:lnSpc>
                <a:spcPts val="3000"/>
              </a:lnSpc>
              <a:buFont typeface="Arial" panose="020B0604020202020204" pitchFamily="34" charset="0"/>
              <a:buChar char="•"/>
            </a:pPr>
            <a:endParaRPr lang="en-US" sz="2400" dirty="0"/>
          </a:p>
          <a:p>
            <a:pPr lvl="1">
              <a:lnSpc>
                <a:spcPts val="3000"/>
              </a:lnSpc>
            </a:pPr>
            <a:r>
              <a:rPr lang="en-US" sz="2400" b="1" dirty="0"/>
              <a:t>Disclosure: </a:t>
            </a:r>
            <a:r>
              <a:rPr lang="en-US" sz="2400" dirty="0"/>
              <a:t>Long INXSF</a:t>
            </a:r>
          </a:p>
          <a:p>
            <a:pPr lvl="1">
              <a:lnSpc>
                <a:spcPts val="3000"/>
              </a:lnSpc>
            </a:pPr>
            <a:endParaRPr lang="en-US" sz="2400" dirty="0"/>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9" name="Rectangle 8">
            <a:extLst>
              <a:ext uri="{FF2B5EF4-FFF2-40B4-BE49-F238E27FC236}">
                <a16:creationId xmlns:a16="http://schemas.microsoft.com/office/drawing/2014/main" id="{8D7C4E94-9130-4B01-9293-C9E207248B22}"/>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
        <p:nvSpPr>
          <p:cNvPr id="10" name="Slide Number Placeholder 1">
            <a:extLst>
              <a:ext uri="{FF2B5EF4-FFF2-40B4-BE49-F238E27FC236}">
                <a16:creationId xmlns:a16="http://schemas.microsoft.com/office/drawing/2014/main" id="{B6296337-11CF-47D9-8E17-FE90C88F946F}"/>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27</a:t>
            </a:fld>
            <a:endParaRPr lang="en-US" dirty="0">
              <a:solidFill>
                <a:schemeClr val="bg1"/>
              </a:solidFill>
            </a:endParaRPr>
          </a:p>
        </p:txBody>
      </p:sp>
    </p:spTree>
    <p:extLst>
      <p:ext uri="{BB962C8B-B14F-4D97-AF65-F5344CB8AC3E}">
        <p14:creationId xmlns:p14="http://schemas.microsoft.com/office/powerpoint/2010/main" val="308523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56685"/>
            <a:ext cx="9144000" cy="1655763"/>
          </a:xfrm>
        </p:spPr>
        <p:txBody>
          <a:bodyPr>
            <a:normAutofit fontScale="77500" lnSpcReduction="20000"/>
          </a:bodyPr>
          <a:lstStyle/>
          <a:p>
            <a:pPr algn="ctr"/>
            <a:r>
              <a:rPr lang="en-US" b="1" dirty="0"/>
              <a:t>Maj </a:t>
            </a:r>
            <a:r>
              <a:rPr lang="en-US" b="1" dirty="0" err="1"/>
              <a:t>Soueidan</a:t>
            </a:r>
            <a:endParaRPr lang="en-US" b="1" dirty="0"/>
          </a:p>
          <a:p>
            <a:pPr algn="ctr"/>
            <a:r>
              <a:rPr lang="en-US" b="1" dirty="0"/>
              <a:t>Founder, GeoInvesting, LLC</a:t>
            </a:r>
          </a:p>
          <a:p>
            <a:pPr algn="ctr"/>
            <a:r>
              <a:rPr lang="en-US" b="1" dirty="0"/>
              <a:t>geoinvesting.com</a:t>
            </a:r>
          </a:p>
          <a:p>
            <a:pPr algn="ctr"/>
            <a:r>
              <a:rPr lang="en-US" b="1" dirty="0"/>
              <a:t>Twitter: @majgeoinvesting</a:t>
            </a:r>
          </a:p>
          <a:p>
            <a:pPr algn="ctr"/>
            <a:r>
              <a:rPr lang="en-US" b="1" dirty="0"/>
              <a:t>maj@geoinvesting.com</a:t>
            </a:r>
          </a:p>
        </p:txBody>
      </p:sp>
      <p:pic>
        <p:nvPicPr>
          <p:cNvPr id="6" name="Picture 5"/>
          <p:cNvPicPr>
            <a:picLocks noChangeAspect="1"/>
          </p:cNvPicPr>
          <p:nvPr/>
        </p:nvPicPr>
        <p:blipFill>
          <a:blip r:embed="rId3"/>
          <a:stretch>
            <a:fillRect/>
          </a:stretch>
        </p:blipFill>
        <p:spPr>
          <a:xfrm>
            <a:off x="7389902" y="5912047"/>
            <a:ext cx="1623429" cy="818479"/>
          </a:xfrm>
          <a:prstGeom prst="rect">
            <a:avLst/>
          </a:prstGeom>
        </p:spPr>
      </p:pic>
      <p:sp>
        <p:nvSpPr>
          <p:cNvPr id="4" name="TextBox 3"/>
          <p:cNvSpPr txBox="1"/>
          <p:nvPr/>
        </p:nvSpPr>
        <p:spPr>
          <a:xfrm>
            <a:off x="328126" y="2613499"/>
            <a:ext cx="8579457" cy="830997"/>
          </a:xfrm>
          <a:prstGeom prst="rect">
            <a:avLst/>
          </a:prstGeom>
          <a:noFill/>
        </p:spPr>
        <p:txBody>
          <a:bodyPr wrap="square" rtlCol="0">
            <a:spAutoFit/>
          </a:bodyPr>
          <a:lstStyle/>
          <a:p>
            <a:pPr algn="ctr"/>
            <a:r>
              <a:rPr lang="en-US" sz="4800" dirty="0"/>
              <a:t>Thank You</a:t>
            </a:r>
          </a:p>
        </p:txBody>
      </p:sp>
      <p:sp>
        <p:nvSpPr>
          <p:cNvPr id="2" name="Right Triangle 1"/>
          <p:cNvSpPr/>
          <p:nvPr/>
        </p:nvSpPr>
        <p:spPr>
          <a:xfrm>
            <a:off x="0" y="5784573"/>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6EFE88C-E2C9-43E9-93F9-65E4E6F1842B}"/>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B33B9B91-8078-4839-BE96-3E24617CF0D8}"/>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28</a:t>
            </a:fld>
            <a:endParaRPr lang="en-US" dirty="0">
              <a:solidFill>
                <a:schemeClr val="bg1"/>
              </a:solidFill>
            </a:endParaRPr>
          </a:p>
        </p:txBody>
      </p:sp>
      <p:pic>
        <p:nvPicPr>
          <p:cNvPr id="9" name="Picture 8">
            <a:extLst>
              <a:ext uri="{FF2B5EF4-FFF2-40B4-BE49-F238E27FC236}">
                <a16:creationId xmlns:a16="http://schemas.microsoft.com/office/drawing/2014/main" id="{8857591A-49DA-4D91-86CF-EAFCC8108C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Rectangle 9">
            <a:extLst>
              <a:ext uri="{FF2B5EF4-FFF2-40B4-BE49-F238E27FC236}">
                <a16:creationId xmlns:a16="http://schemas.microsoft.com/office/drawing/2014/main" id="{547CA575-1B24-4548-9C21-37853488AC63}"/>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28687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89902" y="5912047"/>
            <a:ext cx="1623429" cy="818479"/>
          </a:xfrm>
          <a:prstGeom prst="rect">
            <a:avLst/>
          </a:prstGeom>
        </p:spPr>
      </p:pic>
      <p:sp>
        <p:nvSpPr>
          <p:cNvPr id="2" name="Right Triangle 1"/>
          <p:cNvSpPr/>
          <p:nvPr/>
        </p:nvSpPr>
        <p:spPr>
          <a:xfrm>
            <a:off x="0" y="5784573"/>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6EFE88C-E2C9-43E9-93F9-65E4E6F1842B}"/>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89A5AF-14F6-47C4-93CD-70F0C70347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1" name="TextBox 10">
            <a:extLst>
              <a:ext uri="{FF2B5EF4-FFF2-40B4-BE49-F238E27FC236}">
                <a16:creationId xmlns:a16="http://schemas.microsoft.com/office/drawing/2014/main" id="{00EBF8B8-B2A1-463F-BA40-F31C72E1F238}"/>
              </a:ext>
            </a:extLst>
          </p:cNvPr>
          <p:cNvSpPr txBox="1"/>
          <p:nvPr/>
        </p:nvSpPr>
        <p:spPr>
          <a:xfrm>
            <a:off x="1710159" y="555268"/>
            <a:ext cx="5723681" cy="646331"/>
          </a:xfrm>
          <a:prstGeom prst="rect">
            <a:avLst/>
          </a:prstGeom>
          <a:noFill/>
        </p:spPr>
        <p:txBody>
          <a:bodyPr wrap="square" rtlCol="0">
            <a:spAutoFit/>
          </a:bodyPr>
          <a:lstStyle/>
          <a:p>
            <a:pPr algn="ctr"/>
            <a:r>
              <a:rPr lang="en-US" sz="3600" dirty="0"/>
              <a:t>Disclaimer</a:t>
            </a:r>
          </a:p>
        </p:txBody>
      </p:sp>
      <p:sp>
        <p:nvSpPr>
          <p:cNvPr id="13" name="TextBox 12">
            <a:extLst>
              <a:ext uri="{FF2B5EF4-FFF2-40B4-BE49-F238E27FC236}">
                <a16:creationId xmlns:a16="http://schemas.microsoft.com/office/drawing/2014/main" id="{D8C59C88-A15C-4921-A222-8CD503458BAC}"/>
              </a:ext>
            </a:extLst>
          </p:cNvPr>
          <p:cNvSpPr txBox="1"/>
          <p:nvPr/>
        </p:nvSpPr>
        <p:spPr>
          <a:xfrm>
            <a:off x="632460" y="1572378"/>
            <a:ext cx="7879080" cy="4385816"/>
          </a:xfrm>
          <a:prstGeom prst="rect">
            <a:avLst/>
          </a:prstGeom>
          <a:noFill/>
        </p:spPr>
        <p:txBody>
          <a:bodyPr wrap="square" rtlCol="0">
            <a:spAutoFit/>
          </a:bodyPr>
          <a:lstStyle/>
          <a:p>
            <a:r>
              <a:rPr lang="en-US" sz="900" dirty="0"/>
              <a:t>Please be advised that GeoInvesting™ is a research and publishing firm, of general and regular circulation, which falls within the publisher’s exemption to the definition of an “investment advisor” under Section 202(a)(11)(A) – (E) of the Securities Act (15 U.S.C. 77d(a)(6) (the “Securities Act”).  GeoInvesting™ is not registered as an investment advisor under the Securities Act or under any state laws.  None of our trading or investing information, including the Content, GeoInvesting™ Email, Executive Casts and/or content or communication (collectively, “Information”) provides individualized trading or investment advice and should not be construed as such. Accordingly, please do not attempt to contact GeoInvesting™, its members, partners, affiliates, employees, consultants and/or hedge funds managed by partners of GeoInvesting™ (collectively, the “GeoInvesting™ Parties”) to request personalized investment advice, which they cannot provide.  The Information does not reflect the views or opinions of any other publication or newsletter.</a:t>
            </a:r>
          </a:p>
          <a:p>
            <a:endParaRPr lang="en-US" sz="900" dirty="0"/>
          </a:p>
          <a:p>
            <a:r>
              <a:rPr lang="en-US" sz="900" dirty="0"/>
              <a:t>We publish Information regarding certain stocks, options, futures, bonds, derivatives, commodities, currencies and/or other securities (collectively, “Securities”) that we believe may interest our Users.  The Information is provided for information purposes only, and GeoInvesting™ is not engaged in rendering investment advice or providing investment-related recommendations, nor does GeoInvesting™ solicit the purchase of or sale of, or offer any, Securities featured by and/or through the GeoInvesting™ Offerings and nothing we do and no element of the GeoInvesting™ Offerings should be construed as such.  Without limiting the foregoing, the Information is not intended to be construed as a recommendation to buy, hold or sell any specific Securities, or otherwise invest in any specific Securities. Trading in Securities involves risk and volatility. Past results are not necessarily indicative of future performance.</a:t>
            </a:r>
          </a:p>
          <a:p>
            <a:endParaRPr lang="en-US" sz="900" dirty="0"/>
          </a:p>
          <a:p>
            <a:r>
              <a:rPr lang="en-US" sz="900" dirty="0"/>
              <a:t>The Information represents an expression of our opinions, which we have based upon generally available information, field research, inferences and deductions through our due diligence and analytical processes.  Due to the fact that opinions and market conditions change over time, opinions made available by and through the GeoInvesting™ Offerings may differ from time-to-time, and varying opinions may also be included in the GeoInvesting™ Offerings simultaneously.   To the best of our ability and belief, all Information is accurate and reliable, and has been obtained from public sources that we believe to be accurate and reliable, and who are not insiders or connected persons of the applicable Securities covered or who may otherwise owe any fiduciary duty or duty of confidentiality to the issuer.  However, such Information is presented on an “as is,” “as available” basis, without warranty of any kind, whether express or implied. GeoInvesting™ makes no representation, express or implied, as to the accuracy, timeliness or completeness of any such Information or with regard to the results to be obtained from its use. All expressions of opinion are subject to change without notice, and GeoInvesting™ does not undertake to update or supplement any of the Information.</a:t>
            </a:r>
          </a:p>
          <a:p>
            <a:endParaRPr lang="en-US" sz="900" dirty="0"/>
          </a:p>
          <a:p>
            <a:r>
              <a:rPr lang="en-US" sz="900" dirty="0"/>
              <a:t>The Information may include, or may be based upon, “Forward-Looking” statements as defined in the Securities Litigation Reform Act of 1995.  Forward-Looking statements may convey our expectations or forecasts of future events, and you can identify such statements: (a) because they do not strictly relate to historical or current facts; (b) because they use such words such as “anticipate,” “estimate,” “expect(s),” “project,” “intend,” “plan,” “believe,” “may,” “will,” “should,” “anticipates” or the negative thereof or other similar terms; or (c) because of language used in discussions, broadcasts or trade ideas that involve risks and uncertainties, in connection with a description of potential earnings or financial performance. There exists a variety of risks/uncertainties that may cause actual results to differ from the Forward-Looking statements. We do not assume any obligation to update any Forward-Looking statements whether as a result of new information, future events or otherwise, and such statements are current only as of the date they are made.</a:t>
            </a:r>
          </a:p>
        </p:txBody>
      </p:sp>
      <p:sp>
        <p:nvSpPr>
          <p:cNvPr id="14" name="Rectangle 13">
            <a:extLst>
              <a:ext uri="{FF2B5EF4-FFF2-40B4-BE49-F238E27FC236}">
                <a16:creationId xmlns:a16="http://schemas.microsoft.com/office/drawing/2014/main" id="{A473FC3D-3651-4711-8752-5E1AD57970A8}"/>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49457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470661" y="466300"/>
            <a:ext cx="6667168" cy="646331"/>
          </a:xfrm>
          <a:prstGeom prst="rect">
            <a:avLst/>
          </a:prstGeom>
          <a:noFill/>
        </p:spPr>
        <p:txBody>
          <a:bodyPr wrap="square" rtlCol="0">
            <a:spAutoFit/>
          </a:bodyPr>
          <a:lstStyle/>
          <a:p>
            <a:pPr algn="ctr"/>
            <a:r>
              <a:rPr lang="en-US" sz="3600" dirty="0"/>
              <a:t>Intouch Insight (INXSF) Quick Pitch</a:t>
            </a:r>
          </a:p>
        </p:txBody>
      </p:sp>
      <p:sp>
        <p:nvSpPr>
          <p:cNvPr id="6" name="TextBox 5">
            <a:extLst>
              <a:ext uri="{FF2B5EF4-FFF2-40B4-BE49-F238E27FC236}">
                <a16:creationId xmlns:a16="http://schemas.microsoft.com/office/drawing/2014/main" id="{7A409A6D-B16F-4B0C-BE42-680C87385FD5}"/>
              </a:ext>
            </a:extLst>
          </p:cNvPr>
          <p:cNvSpPr txBox="1"/>
          <p:nvPr/>
        </p:nvSpPr>
        <p:spPr>
          <a:xfrm>
            <a:off x="1261540" y="1557738"/>
            <a:ext cx="6876288" cy="5262979"/>
          </a:xfrm>
          <a:prstGeom prst="rect">
            <a:avLst/>
          </a:prstGeom>
          <a:noFill/>
        </p:spPr>
        <p:txBody>
          <a:bodyPr wrap="square" rtlCol="0">
            <a:spAutoFit/>
          </a:bodyPr>
          <a:lstStyle/>
          <a:p>
            <a:pPr marL="342900" lvl="0" indent="-228600" fontAlgn="base">
              <a:buFont typeface="Arial" panose="020B0604020202020204" pitchFamily="34" charset="0"/>
              <a:buChar char="•"/>
            </a:pPr>
            <a:r>
              <a:rPr lang="en-US" sz="2400" dirty="0"/>
              <a:t>Customer experience management/audit compliance</a:t>
            </a:r>
          </a:p>
          <a:p>
            <a:pPr marL="342900" lvl="0" indent="-228600" fontAlgn="base">
              <a:buFont typeface="Arial" panose="020B0604020202020204" pitchFamily="34" charset="0"/>
              <a:buChar char="•"/>
            </a:pPr>
            <a:r>
              <a:rPr lang="en-US" sz="2400" dirty="0"/>
              <a:t>High recurring revenue</a:t>
            </a:r>
          </a:p>
          <a:p>
            <a:pPr marL="342900" lvl="0" indent="-228600" fontAlgn="base">
              <a:buFont typeface="Arial" panose="020B0604020202020204" pitchFamily="34" charset="0"/>
              <a:buChar char="•"/>
            </a:pPr>
            <a:r>
              <a:rPr lang="en-US" sz="2400" dirty="0"/>
              <a:t>Price could increase several-fold over the next few years to over $3.00 vs current price of $0.26</a:t>
            </a:r>
          </a:p>
          <a:p>
            <a:pPr marL="342900" lvl="0" indent="-228600" fontAlgn="base">
              <a:buFont typeface="Arial" panose="020B0604020202020204" pitchFamily="34" charset="0"/>
              <a:buChar char="•"/>
            </a:pPr>
            <a:r>
              <a:rPr lang="en-US" sz="2400" dirty="0"/>
              <a:t>Shares have gotten crushed due to uncertainty from COVID-19</a:t>
            </a:r>
          </a:p>
          <a:p>
            <a:pPr marL="342900" lvl="0" indent="-228600" fontAlgn="base">
              <a:buFont typeface="Arial" panose="020B0604020202020204" pitchFamily="34" charset="0"/>
              <a:buChar char="•"/>
            </a:pPr>
            <a:r>
              <a:rPr lang="en-US" sz="2400" dirty="0"/>
              <a:t>Prior to COVID-19, business had just reached an inflection point</a:t>
            </a:r>
          </a:p>
          <a:p>
            <a:pPr marL="342900" lvl="0" indent="-228600" fontAlgn="base">
              <a:buFont typeface="Arial" panose="020B0604020202020204" pitchFamily="34" charset="0"/>
              <a:buChar char="•"/>
            </a:pPr>
            <a:r>
              <a:rPr lang="en-US" sz="2400" dirty="0"/>
              <a:t>Long-term investors should be handsomely rewarded </a:t>
            </a:r>
          </a:p>
          <a:p>
            <a:pPr marL="342900" lvl="0" indent="-228600" fontAlgn="base">
              <a:buFont typeface="Arial" panose="020B0604020202020204" pitchFamily="34" charset="0"/>
              <a:buChar char="•"/>
            </a:pPr>
            <a:r>
              <a:rPr lang="en-US" sz="2400" dirty="0"/>
              <a:t>Early in my DD, but like what I have learned so far</a:t>
            </a:r>
          </a:p>
          <a:p>
            <a:pPr marL="342900" lvl="0" indent="-228600" fontAlgn="base">
              <a:buFont typeface="Arial" panose="020B0604020202020204" pitchFamily="34" charset="0"/>
              <a:buChar char="•"/>
            </a:pPr>
            <a:r>
              <a:rPr lang="en-US" sz="2400" b="1" dirty="0"/>
              <a:t>Disclosure: </a:t>
            </a:r>
            <a:r>
              <a:rPr lang="en-US" sz="2400" dirty="0"/>
              <a:t>Long INXSF</a:t>
            </a:r>
          </a:p>
          <a:p>
            <a:endParaRPr lang="en-US" sz="2400" dirty="0"/>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FAD7EF5D-E5A4-40F0-A160-FB79CE0A1C7D}"/>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3</a:t>
            </a:fld>
            <a:endParaRPr lang="en-US" dirty="0">
              <a:solidFill>
                <a:schemeClr val="bg1"/>
              </a:solidFill>
            </a:endParaRPr>
          </a:p>
        </p:txBody>
      </p:sp>
      <p:sp>
        <p:nvSpPr>
          <p:cNvPr id="11" name="Rectangle 10">
            <a:extLst>
              <a:ext uri="{FF2B5EF4-FFF2-40B4-BE49-F238E27FC236}">
                <a16:creationId xmlns:a16="http://schemas.microsoft.com/office/drawing/2014/main" id="{4D9F07F8-A1E1-4651-BF54-0A521293CC0A}"/>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7122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INXSF Profile</a:t>
            </a:r>
          </a:p>
        </p:txBody>
      </p:sp>
      <p:sp>
        <p:nvSpPr>
          <p:cNvPr id="6" name="TextBox 5">
            <a:extLst>
              <a:ext uri="{FF2B5EF4-FFF2-40B4-BE49-F238E27FC236}">
                <a16:creationId xmlns:a16="http://schemas.microsoft.com/office/drawing/2014/main" id="{7A409A6D-B16F-4B0C-BE42-680C87385FD5}"/>
              </a:ext>
            </a:extLst>
          </p:cNvPr>
          <p:cNvSpPr txBox="1"/>
          <p:nvPr/>
        </p:nvSpPr>
        <p:spPr>
          <a:xfrm>
            <a:off x="1613453" y="1720840"/>
            <a:ext cx="6876288"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$0.26</a:t>
            </a:r>
          </a:p>
          <a:p>
            <a:pPr marL="457200" indent="-457200">
              <a:buFont typeface="Arial" panose="020B0604020202020204" pitchFamily="34" charset="0"/>
              <a:buChar char="•"/>
            </a:pPr>
            <a:r>
              <a:rPr lang="en-US" sz="2400" dirty="0"/>
              <a:t>$22.5M Shares Outstanding (minimal dilution)</a:t>
            </a:r>
          </a:p>
          <a:p>
            <a:pPr marL="457200" indent="-457200">
              <a:buFont typeface="Arial" panose="020B0604020202020204" pitchFamily="34" charset="0"/>
              <a:buChar char="•"/>
            </a:pPr>
            <a:r>
              <a:rPr lang="en-US" sz="2400" dirty="0"/>
              <a:t>Market Cap: $6M</a:t>
            </a:r>
          </a:p>
          <a:p>
            <a:pPr marL="457200" indent="-457200">
              <a:buFont typeface="Arial" panose="020B0604020202020204" pitchFamily="34" charset="0"/>
              <a:buChar char="•"/>
            </a:pPr>
            <a:r>
              <a:rPr lang="en-US" sz="2400" dirty="0"/>
              <a:t>Location: Ontario, Canada</a:t>
            </a:r>
          </a:p>
          <a:p>
            <a:pPr marL="457200" indent="-457200">
              <a:buFont typeface="Arial" panose="020B0604020202020204" pitchFamily="34" charset="0"/>
              <a:buChar char="•"/>
            </a:pPr>
            <a:r>
              <a:rPr lang="en-US" sz="2400" dirty="0"/>
              <a:t>Founded in 1992</a:t>
            </a:r>
          </a:p>
          <a:p>
            <a:pPr marL="457200" indent="-457200">
              <a:buFont typeface="Arial" panose="020B0604020202020204" pitchFamily="34" charset="0"/>
              <a:buChar char="•"/>
            </a:pPr>
            <a:r>
              <a:rPr lang="en-US" sz="2400" dirty="0"/>
              <a:t>Public for 17 years</a:t>
            </a:r>
          </a:p>
          <a:p>
            <a:pPr marL="457200" indent="-457200">
              <a:buFont typeface="Arial" panose="020B0604020202020204" pitchFamily="34" charset="0"/>
              <a:buChar char="•"/>
            </a:pPr>
            <a:r>
              <a:rPr lang="en-US" sz="2400" dirty="0"/>
              <a:t>CEO: Cameron James Watt</a:t>
            </a:r>
          </a:p>
          <a:p>
            <a:pPr marL="457200" indent="-457200">
              <a:buFont typeface="Arial" panose="020B0604020202020204" pitchFamily="34" charset="0"/>
              <a:buChar char="•"/>
            </a:pPr>
            <a:r>
              <a:rPr lang="en-US" sz="2400" dirty="0"/>
              <a:t>Insider Ownership: ~30%</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F0323B8A-EF11-4197-9CE8-CAAC894068CD}"/>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4</a:t>
            </a:fld>
            <a:endParaRPr lang="en-US" dirty="0">
              <a:solidFill>
                <a:schemeClr val="bg1"/>
              </a:solidFill>
            </a:endParaRPr>
          </a:p>
        </p:txBody>
      </p:sp>
      <p:sp>
        <p:nvSpPr>
          <p:cNvPr id="11" name="Rectangle 10">
            <a:extLst>
              <a:ext uri="{FF2B5EF4-FFF2-40B4-BE49-F238E27FC236}">
                <a16:creationId xmlns:a16="http://schemas.microsoft.com/office/drawing/2014/main" id="{9D523B97-DE68-4250-B876-A6E795529430}"/>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239974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049573" y="466300"/>
            <a:ext cx="6876288" cy="646331"/>
          </a:xfrm>
          <a:prstGeom prst="rect">
            <a:avLst/>
          </a:prstGeom>
          <a:noFill/>
        </p:spPr>
        <p:txBody>
          <a:bodyPr wrap="square" rtlCol="0">
            <a:spAutoFit/>
          </a:bodyPr>
          <a:lstStyle/>
          <a:p>
            <a:pPr algn="ctr"/>
            <a:r>
              <a:rPr lang="en-US" sz="3600" dirty="0"/>
              <a:t>INXSF Chart</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F22220AE-99C2-4EA5-ADFC-6002C32D325F}"/>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5</a:t>
            </a:fld>
            <a:endParaRPr lang="en-US" dirty="0">
              <a:solidFill>
                <a:schemeClr val="bg1"/>
              </a:solidFill>
            </a:endParaRPr>
          </a:p>
        </p:txBody>
      </p:sp>
      <p:pic>
        <p:nvPicPr>
          <p:cNvPr id="2" name="Picture 1">
            <a:extLst>
              <a:ext uri="{FF2B5EF4-FFF2-40B4-BE49-F238E27FC236}">
                <a16:creationId xmlns:a16="http://schemas.microsoft.com/office/drawing/2014/main" id="{41E2C835-BCC0-4771-B035-B670ACF11B95}"/>
              </a:ext>
            </a:extLst>
          </p:cNvPr>
          <p:cNvPicPr>
            <a:picLocks noChangeAspect="1"/>
          </p:cNvPicPr>
          <p:nvPr/>
        </p:nvPicPr>
        <p:blipFill>
          <a:blip r:embed="rId5"/>
          <a:stretch>
            <a:fillRect/>
          </a:stretch>
        </p:blipFill>
        <p:spPr>
          <a:xfrm>
            <a:off x="97578" y="1477085"/>
            <a:ext cx="8911520" cy="4123615"/>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F0550C51-5989-43F7-88A0-5B1647BA8A3A}"/>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66033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458700" y="409286"/>
            <a:ext cx="6876288" cy="646331"/>
          </a:xfrm>
          <a:prstGeom prst="rect">
            <a:avLst/>
          </a:prstGeom>
          <a:noFill/>
        </p:spPr>
        <p:txBody>
          <a:bodyPr wrap="square" rtlCol="0">
            <a:spAutoFit/>
          </a:bodyPr>
          <a:lstStyle/>
          <a:p>
            <a:pPr algn="ctr"/>
            <a:r>
              <a:rPr lang="en-US" sz="3600" dirty="0"/>
              <a:t>Business At A Glance </a:t>
            </a:r>
            <a:endParaRPr lang="en-US" sz="3600" i="1" dirty="0"/>
          </a:p>
        </p:txBody>
      </p:sp>
      <p:sp>
        <p:nvSpPr>
          <p:cNvPr id="6" name="TextBox 5">
            <a:extLst>
              <a:ext uri="{FF2B5EF4-FFF2-40B4-BE49-F238E27FC236}">
                <a16:creationId xmlns:a16="http://schemas.microsoft.com/office/drawing/2014/main" id="{7A409A6D-B16F-4B0C-BE42-680C87385FD5}"/>
              </a:ext>
            </a:extLst>
          </p:cNvPr>
          <p:cNvSpPr txBox="1"/>
          <p:nvPr/>
        </p:nvSpPr>
        <p:spPr>
          <a:xfrm>
            <a:off x="1458700" y="2223581"/>
            <a:ext cx="6876288" cy="2763705"/>
          </a:xfrm>
          <a:prstGeom prst="rect">
            <a:avLst/>
          </a:prstGeom>
          <a:noFill/>
        </p:spPr>
        <p:txBody>
          <a:bodyPr wrap="square" rtlCol="0">
            <a:spAutoFit/>
          </a:bodyPr>
          <a:lstStyle/>
          <a:p>
            <a:pPr marL="342900" lvl="0" indent="-342900" fontAlgn="base">
              <a:lnSpc>
                <a:spcPts val="3000"/>
              </a:lnSpc>
              <a:buFont typeface="Arial" panose="020B0604020202020204" pitchFamily="34" charset="0"/>
              <a:buChar char="•"/>
            </a:pPr>
            <a:r>
              <a:rPr lang="en-US" sz="2200" dirty="0"/>
              <a:t>What? Capture information from various touch points</a:t>
            </a:r>
            <a:br>
              <a:rPr lang="en-US" sz="2200" dirty="0"/>
            </a:br>
            <a:endParaRPr lang="en-US" sz="2200" dirty="0"/>
          </a:p>
          <a:p>
            <a:pPr marL="342900" lvl="0" indent="-342900" fontAlgn="base">
              <a:lnSpc>
                <a:spcPts val="3000"/>
              </a:lnSpc>
              <a:buFont typeface="Arial" panose="020B0604020202020204" pitchFamily="34" charset="0"/>
              <a:buChar char="•"/>
            </a:pPr>
            <a:r>
              <a:rPr lang="en-US" sz="2200" dirty="0"/>
              <a:t>Why? To improve customer service / increase sales, improve business processes and comply with regulations</a:t>
            </a:r>
            <a:br>
              <a:rPr lang="en-US" sz="2200" dirty="0"/>
            </a:br>
            <a:endParaRPr lang="en-US" sz="2200" dirty="0"/>
          </a:p>
          <a:p>
            <a:pPr marL="342900" lvl="0" indent="-342900" fontAlgn="base">
              <a:lnSpc>
                <a:spcPts val="3000"/>
              </a:lnSpc>
              <a:buFont typeface="Arial" panose="020B0604020202020204" pitchFamily="34" charset="0"/>
              <a:buChar char="•"/>
            </a:pPr>
            <a:r>
              <a:rPr lang="en-US" sz="2200" dirty="0"/>
              <a:t>Data Analysis </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9" name="Rectangle 8">
            <a:extLst>
              <a:ext uri="{FF2B5EF4-FFF2-40B4-BE49-F238E27FC236}">
                <a16:creationId xmlns:a16="http://schemas.microsoft.com/office/drawing/2014/main" id="{8D7C4E94-9130-4B01-9293-C9E207248B22}"/>
              </a:ext>
            </a:extLst>
          </p:cNvPr>
          <p:cNvSpPr/>
          <p:nvPr/>
        </p:nvSpPr>
        <p:spPr>
          <a:xfrm>
            <a:off x="2084169" y="6453529"/>
            <a:ext cx="5231031" cy="276999"/>
          </a:xfrm>
          <a:prstGeom prst="rect">
            <a:avLst/>
          </a:prstGeom>
        </p:spPr>
        <p:txBody>
          <a:bodyPr wrap="square">
            <a:spAutoFit/>
          </a:bodyPr>
          <a:lstStyle/>
          <a:p>
            <a:pPr algn="ctr"/>
            <a:r>
              <a:rPr lang="en-US" sz="1200" dirty="0">
                <a:solidFill>
                  <a:schemeClr val="bg1">
                    <a:lumMod val="75000"/>
                  </a:schemeClr>
                </a:solidFill>
              </a:rPr>
              <a:t>Contrarian Investor Virtual Conference | Mon, April 20, 2020</a:t>
            </a:r>
          </a:p>
        </p:txBody>
      </p:sp>
      <p:sp>
        <p:nvSpPr>
          <p:cNvPr id="10" name="Slide Number Placeholder 1">
            <a:extLst>
              <a:ext uri="{FF2B5EF4-FFF2-40B4-BE49-F238E27FC236}">
                <a16:creationId xmlns:a16="http://schemas.microsoft.com/office/drawing/2014/main" id="{39740E19-9ACB-434F-8808-38686AD39EFA}"/>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val="102616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1458700" y="409286"/>
            <a:ext cx="6876288" cy="1754326"/>
          </a:xfrm>
          <a:prstGeom prst="rect">
            <a:avLst/>
          </a:prstGeom>
          <a:noFill/>
        </p:spPr>
        <p:txBody>
          <a:bodyPr wrap="square" rtlCol="0">
            <a:spAutoFit/>
          </a:bodyPr>
          <a:lstStyle/>
          <a:p>
            <a:pPr algn="ctr"/>
            <a:r>
              <a:rPr lang="en-US" sz="3600" dirty="0"/>
              <a:t>Business At A Glance – Recurring Customer Experience  Services (Non-Software)</a:t>
            </a:r>
            <a:endParaRPr lang="en-US" sz="3600" i="1" dirty="0"/>
          </a:p>
        </p:txBody>
      </p:sp>
      <p:sp>
        <p:nvSpPr>
          <p:cNvPr id="6" name="TextBox 5">
            <a:extLst>
              <a:ext uri="{FF2B5EF4-FFF2-40B4-BE49-F238E27FC236}">
                <a16:creationId xmlns:a16="http://schemas.microsoft.com/office/drawing/2014/main" id="{7A409A6D-B16F-4B0C-BE42-680C87385FD5}"/>
              </a:ext>
            </a:extLst>
          </p:cNvPr>
          <p:cNvSpPr txBox="1"/>
          <p:nvPr/>
        </p:nvSpPr>
        <p:spPr>
          <a:xfrm>
            <a:off x="1458700" y="2223581"/>
            <a:ext cx="6876288" cy="1224822"/>
          </a:xfrm>
          <a:prstGeom prst="rect">
            <a:avLst/>
          </a:prstGeom>
          <a:noFill/>
        </p:spPr>
        <p:txBody>
          <a:bodyPr wrap="square" rtlCol="0">
            <a:spAutoFit/>
          </a:bodyPr>
          <a:lstStyle/>
          <a:p>
            <a:pPr marL="742950" lvl="1" indent="-285750" fontAlgn="base">
              <a:lnSpc>
                <a:spcPts val="3000"/>
              </a:lnSpc>
              <a:buFont typeface="Arial" panose="020B0604020202020204" pitchFamily="34" charset="0"/>
              <a:buChar char="•"/>
            </a:pPr>
            <a:r>
              <a:rPr lang="en-US" sz="2200" dirty="0"/>
              <a:t>Mystery shoppers hired to visit Client locations to deliver feedback on customer experience</a:t>
            </a:r>
          </a:p>
          <a:p>
            <a:pPr lvl="0" fontAlgn="base">
              <a:lnSpc>
                <a:spcPts val="3000"/>
              </a:lnSpc>
            </a:pPr>
            <a:r>
              <a:rPr lang="en-US" sz="2200" dirty="0"/>
              <a:t> </a:t>
            </a:r>
            <a:endParaRPr lang="en-US" sz="2200" dirty="0">
              <a:highlight>
                <a:srgbClr val="FFFF00"/>
              </a:highlight>
            </a:endParaRP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9" name="Rectangle 8">
            <a:extLst>
              <a:ext uri="{FF2B5EF4-FFF2-40B4-BE49-F238E27FC236}">
                <a16:creationId xmlns:a16="http://schemas.microsoft.com/office/drawing/2014/main" id="{8D7C4E94-9130-4B01-9293-C9E207248B22}"/>
              </a:ext>
            </a:extLst>
          </p:cNvPr>
          <p:cNvSpPr/>
          <p:nvPr/>
        </p:nvSpPr>
        <p:spPr>
          <a:xfrm>
            <a:off x="2084169" y="6453529"/>
            <a:ext cx="5231031" cy="276999"/>
          </a:xfrm>
          <a:prstGeom prst="rect">
            <a:avLst/>
          </a:prstGeom>
        </p:spPr>
        <p:txBody>
          <a:bodyPr wrap="square">
            <a:spAutoFit/>
          </a:bodyPr>
          <a:lstStyle/>
          <a:p>
            <a:pPr algn="ctr"/>
            <a:r>
              <a:rPr lang="en-US" sz="1200" dirty="0">
                <a:solidFill>
                  <a:schemeClr val="bg1">
                    <a:lumMod val="75000"/>
                  </a:schemeClr>
                </a:solidFill>
              </a:rPr>
              <a:t>Contrarian Investor Virtual Conference | Mon, April 20, 2020</a:t>
            </a:r>
          </a:p>
        </p:txBody>
      </p:sp>
      <p:sp>
        <p:nvSpPr>
          <p:cNvPr id="10" name="Slide Number Placeholder 1">
            <a:extLst>
              <a:ext uri="{FF2B5EF4-FFF2-40B4-BE49-F238E27FC236}">
                <a16:creationId xmlns:a16="http://schemas.microsoft.com/office/drawing/2014/main" id="{39740E19-9ACB-434F-8808-38686AD39EFA}"/>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7</a:t>
            </a:fld>
            <a:endParaRPr lang="en-US" dirty="0">
              <a:solidFill>
                <a:schemeClr val="bg1"/>
              </a:solidFill>
            </a:endParaRPr>
          </a:p>
        </p:txBody>
      </p:sp>
    </p:spTree>
    <p:extLst>
      <p:ext uri="{BB962C8B-B14F-4D97-AF65-F5344CB8AC3E}">
        <p14:creationId xmlns:p14="http://schemas.microsoft.com/office/powerpoint/2010/main" val="232433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061673" y="301921"/>
            <a:ext cx="5670341" cy="1754326"/>
          </a:xfrm>
          <a:prstGeom prst="rect">
            <a:avLst/>
          </a:prstGeom>
          <a:noFill/>
        </p:spPr>
        <p:txBody>
          <a:bodyPr wrap="square" rtlCol="0">
            <a:spAutoFit/>
          </a:bodyPr>
          <a:lstStyle/>
          <a:p>
            <a:pPr algn="ctr"/>
            <a:r>
              <a:rPr lang="en-US" sz="3600" dirty="0"/>
              <a:t>Business At A Glance – Recurring Inspection Audit Services </a:t>
            </a:r>
            <a:r>
              <a:rPr lang="en-US" sz="3600" i="1" dirty="0"/>
              <a:t>(Non-Software)</a:t>
            </a:r>
          </a:p>
        </p:txBody>
      </p:sp>
      <p:sp>
        <p:nvSpPr>
          <p:cNvPr id="6" name="TextBox 5">
            <a:extLst>
              <a:ext uri="{FF2B5EF4-FFF2-40B4-BE49-F238E27FC236}">
                <a16:creationId xmlns:a16="http://schemas.microsoft.com/office/drawing/2014/main" id="{7A409A6D-B16F-4B0C-BE42-680C87385FD5}"/>
              </a:ext>
            </a:extLst>
          </p:cNvPr>
          <p:cNvSpPr txBox="1"/>
          <p:nvPr/>
        </p:nvSpPr>
        <p:spPr>
          <a:xfrm>
            <a:off x="1271451" y="2229394"/>
            <a:ext cx="6738693" cy="2305568"/>
          </a:xfrm>
          <a:prstGeom prst="rect">
            <a:avLst/>
          </a:prstGeom>
          <a:noFill/>
        </p:spPr>
        <p:txBody>
          <a:bodyPr wrap="square" rtlCol="0">
            <a:spAutoFit/>
          </a:bodyPr>
          <a:lstStyle/>
          <a:p>
            <a:pPr marL="342900" indent="-342900">
              <a:lnSpc>
                <a:spcPts val="3500"/>
              </a:lnSpc>
              <a:buFont typeface="Arial" panose="020B0604020202020204" pitchFamily="34" charset="0"/>
              <a:buChar char="•"/>
            </a:pPr>
            <a:r>
              <a:rPr lang="en-US" sz="2400" dirty="0"/>
              <a:t>Hired to carry out </a:t>
            </a:r>
            <a:r>
              <a:rPr lang="en-US" sz="2400" b="1" dirty="0"/>
              <a:t>operation</a:t>
            </a:r>
            <a:r>
              <a:rPr lang="en-US" sz="2400" dirty="0"/>
              <a:t> inspection services</a:t>
            </a:r>
          </a:p>
          <a:p>
            <a:pPr marL="342900" lvl="0" indent="-342900" fontAlgn="base">
              <a:lnSpc>
                <a:spcPts val="3500"/>
              </a:lnSpc>
              <a:buFont typeface="Arial" panose="020B0604020202020204" pitchFamily="34" charset="0"/>
              <a:buChar char="•"/>
            </a:pPr>
            <a:r>
              <a:rPr lang="en-US" sz="2400" dirty="0"/>
              <a:t>Field Audit Solutions - On-site visits</a:t>
            </a:r>
          </a:p>
          <a:p>
            <a:pPr marL="800100" lvl="1" indent="-342900" fontAlgn="base">
              <a:lnSpc>
                <a:spcPts val="3500"/>
              </a:lnSpc>
              <a:buFont typeface="Arial" panose="020B0604020202020204" pitchFamily="34" charset="0"/>
              <a:buChar char="•"/>
            </a:pPr>
            <a:r>
              <a:rPr lang="en-US" sz="2400" dirty="0"/>
              <a:t>Brand Messaging </a:t>
            </a:r>
          </a:p>
          <a:p>
            <a:pPr marL="800100" lvl="1" indent="-342900" fontAlgn="base">
              <a:lnSpc>
                <a:spcPts val="3500"/>
              </a:lnSpc>
              <a:buFont typeface="Arial" panose="020B0604020202020204" pitchFamily="34" charset="0"/>
              <a:buChar char="•"/>
            </a:pPr>
            <a:r>
              <a:rPr lang="en-US" sz="2400" dirty="0"/>
              <a:t>Inventory and pricing</a:t>
            </a:r>
          </a:p>
          <a:p>
            <a:pPr marL="800100" lvl="1" indent="-342900" fontAlgn="base">
              <a:lnSpc>
                <a:spcPts val="3500"/>
              </a:lnSpc>
              <a:buFont typeface="Arial" panose="020B0604020202020204" pitchFamily="34" charset="0"/>
              <a:buChar char="•"/>
            </a:pPr>
            <a:r>
              <a:rPr lang="en-US" sz="2400" dirty="0"/>
              <a:t>Health and Safety </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0FAF7798-7F50-48A2-A7DD-6A819F60B3E7}"/>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8</a:t>
            </a:fld>
            <a:endParaRPr lang="en-US" dirty="0">
              <a:solidFill>
                <a:schemeClr val="bg1"/>
              </a:solidFill>
            </a:endParaRPr>
          </a:p>
        </p:txBody>
      </p:sp>
      <p:sp>
        <p:nvSpPr>
          <p:cNvPr id="11" name="Rectangle 10">
            <a:extLst>
              <a:ext uri="{FF2B5EF4-FFF2-40B4-BE49-F238E27FC236}">
                <a16:creationId xmlns:a16="http://schemas.microsoft.com/office/drawing/2014/main" id="{FFE9F51D-8E86-4B85-8DB3-F0515ED81B17}"/>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86707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10878" y="5912049"/>
            <a:ext cx="1623429" cy="818479"/>
          </a:xfrm>
          <a:prstGeom prst="rect">
            <a:avLst/>
          </a:prstGeom>
        </p:spPr>
      </p:pic>
      <p:sp>
        <p:nvSpPr>
          <p:cNvPr id="5" name="Right Triangle 4"/>
          <p:cNvSpPr/>
          <p:nvPr/>
        </p:nvSpPr>
        <p:spPr>
          <a:xfrm>
            <a:off x="0" y="5784576"/>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163FA7-60E0-49D1-A933-C7B6DB3B3419}"/>
              </a:ext>
            </a:extLst>
          </p:cNvPr>
          <p:cNvSpPr txBox="1"/>
          <p:nvPr/>
        </p:nvSpPr>
        <p:spPr>
          <a:xfrm>
            <a:off x="2061673" y="301921"/>
            <a:ext cx="5670341" cy="1754326"/>
          </a:xfrm>
          <a:prstGeom prst="rect">
            <a:avLst/>
          </a:prstGeom>
          <a:noFill/>
        </p:spPr>
        <p:txBody>
          <a:bodyPr wrap="square" rtlCol="0">
            <a:spAutoFit/>
          </a:bodyPr>
          <a:lstStyle/>
          <a:p>
            <a:pPr algn="ctr"/>
            <a:r>
              <a:rPr lang="en-US" sz="3600" dirty="0"/>
              <a:t>Business At A Glance – Recurring Compliance Audit Services</a:t>
            </a:r>
            <a:endParaRPr lang="en-US" sz="3600" i="1" dirty="0"/>
          </a:p>
        </p:txBody>
      </p:sp>
      <p:sp>
        <p:nvSpPr>
          <p:cNvPr id="6" name="TextBox 5">
            <a:extLst>
              <a:ext uri="{FF2B5EF4-FFF2-40B4-BE49-F238E27FC236}">
                <a16:creationId xmlns:a16="http://schemas.microsoft.com/office/drawing/2014/main" id="{7A409A6D-B16F-4B0C-BE42-680C87385FD5}"/>
              </a:ext>
            </a:extLst>
          </p:cNvPr>
          <p:cNvSpPr txBox="1"/>
          <p:nvPr/>
        </p:nvSpPr>
        <p:spPr>
          <a:xfrm>
            <a:off x="1133856" y="2259959"/>
            <a:ext cx="6876288" cy="3652090"/>
          </a:xfrm>
          <a:prstGeom prst="rect">
            <a:avLst/>
          </a:prstGeom>
          <a:noFill/>
        </p:spPr>
        <p:txBody>
          <a:bodyPr wrap="square" rtlCol="0">
            <a:spAutoFit/>
          </a:bodyPr>
          <a:lstStyle/>
          <a:p>
            <a:pPr marL="342900" indent="-342900">
              <a:lnSpc>
                <a:spcPts val="3500"/>
              </a:lnSpc>
              <a:buFont typeface="Arial" panose="020B0604020202020204" pitchFamily="34" charset="0"/>
              <a:buChar char="•"/>
            </a:pPr>
            <a:r>
              <a:rPr lang="en-US" sz="2400" dirty="0"/>
              <a:t>Hired to carry out on-site visits </a:t>
            </a:r>
            <a:r>
              <a:rPr lang="en-US" sz="2400" b="1" dirty="0"/>
              <a:t>regulatory</a:t>
            </a:r>
            <a:r>
              <a:rPr lang="en-US" sz="2400" dirty="0"/>
              <a:t> compliance and inspection services</a:t>
            </a:r>
          </a:p>
          <a:p>
            <a:pPr marL="342900" lvl="0" indent="-342900" fontAlgn="base">
              <a:lnSpc>
                <a:spcPts val="3500"/>
              </a:lnSpc>
              <a:buFont typeface="Arial" panose="020B0604020202020204" pitchFamily="34" charset="0"/>
              <a:buChar char="•"/>
            </a:pPr>
            <a:r>
              <a:rPr lang="en-US" sz="2400" dirty="0"/>
              <a:t>Field Audit Solutions</a:t>
            </a:r>
          </a:p>
          <a:p>
            <a:pPr marL="800100" lvl="1" indent="-342900" fontAlgn="base">
              <a:lnSpc>
                <a:spcPts val="3500"/>
              </a:lnSpc>
              <a:buFont typeface="Arial" panose="020B0604020202020204" pitchFamily="34" charset="0"/>
              <a:buChar char="•"/>
            </a:pPr>
            <a:r>
              <a:rPr lang="en-US" sz="2400" dirty="0"/>
              <a:t>Age verification (Alcohol and tobacco compliance)</a:t>
            </a:r>
          </a:p>
          <a:p>
            <a:pPr marL="800100" lvl="1" indent="-342900" fontAlgn="base">
              <a:lnSpc>
                <a:spcPts val="3500"/>
              </a:lnSpc>
              <a:buFont typeface="Arial" panose="020B0604020202020204" pitchFamily="34" charset="0"/>
              <a:buChar char="•"/>
            </a:pPr>
            <a:r>
              <a:rPr lang="en-US" sz="2400" dirty="0"/>
              <a:t>Health and Safety </a:t>
            </a:r>
          </a:p>
          <a:p>
            <a:pPr marL="800100" lvl="1" indent="-342900" fontAlgn="base">
              <a:lnSpc>
                <a:spcPts val="3500"/>
              </a:lnSpc>
              <a:buFont typeface="Arial" panose="020B0604020202020204" pitchFamily="34" charset="0"/>
              <a:buChar char="•"/>
            </a:pPr>
            <a:r>
              <a:rPr lang="en-US" sz="2400" dirty="0"/>
              <a:t>Educational Testing</a:t>
            </a:r>
          </a:p>
          <a:p>
            <a:pPr marL="800100" lvl="1" indent="-342900" fontAlgn="base">
              <a:lnSpc>
                <a:spcPts val="3500"/>
              </a:lnSpc>
              <a:buFont typeface="Arial" panose="020B0604020202020204" pitchFamily="34" charset="0"/>
              <a:buChar char="•"/>
            </a:pPr>
            <a:r>
              <a:rPr lang="en-US" sz="2400" dirty="0"/>
              <a:t>PDMA (Prescription drug and marketing act)</a:t>
            </a:r>
          </a:p>
        </p:txBody>
      </p:sp>
      <p:sp>
        <p:nvSpPr>
          <p:cNvPr id="7" name="Right Triangle 6">
            <a:extLst>
              <a:ext uri="{FF2B5EF4-FFF2-40B4-BE49-F238E27FC236}">
                <a16:creationId xmlns:a16="http://schemas.microsoft.com/office/drawing/2014/main" id="{D0BA8B7F-FD75-4D24-BA52-EFD8E996C9D8}"/>
              </a:ext>
            </a:extLst>
          </p:cNvPr>
          <p:cNvSpPr/>
          <p:nvPr/>
        </p:nvSpPr>
        <p:spPr>
          <a:xfrm rot="10800000">
            <a:off x="8094427" y="0"/>
            <a:ext cx="1049573" cy="10734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8E72E2-66E3-4B26-B3BD-456246507B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7" b="429"/>
          <a:stretch/>
        </p:blipFill>
        <p:spPr>
          <a:xfrm>
            <a:off x="15240" y="21193"/>
            <a:ext cx="1684020" cy="1379592"/>
          </a:xfrm>
          <a:prstGeom prst="rect">
            <a:avLst/>
          </a:prstGeom>
        </p:spPr>
      </p:pic>
      <p:sp>
        <p:nvSpPr>
          <p:cNvPr id="10" name="Slide Number Placeholder 1">
            <a:extLst>
              <a:ext uri="{FF2B5EF4-FFF2-40B4-BE49-F238E27FC236}">
                <a16:creationId xmlns:a16="http://schemas.microsoft.com/office/drawing/2014/main" id="{0FAF7798-7F50-48A2-A7DD-6A819F60B3E7}"/>
              </a:ext>
            </a:extLst>
          </p:cNvPr>
          <p:cNvSpPr>
            <a:spLocks noGrp="1"/>
          </p:cNvSpPr>
          <p:nvPr>
            <p:ph type="sldNum" sz="quarter" idx="12"/>
          </p:nvPr>
        </p:nvSpPr>
        <p:spPr>
          <a:xfrm>
            <a:off x="0" y="6492875"/>
            <a:ext cx="417975" cy="365125"/>
          </a:xfrm>
        </p:spPr>
        <p:txBody>
          <a:bodyPr/>
          <a:lstStyle/>
          <a:p>
            <a:pPr algn="ctr"/>
            <a:fld id="{AC46CA3B-A979-416F-955E-C8D94E484A0B}" type="slidenum">
              <a:rPr lang="en-US" smtClean="0">
                <a:solidFill>
                  <a:schemeClr val="bg1"/>
                </a:solidFill>
              </a:rPr>
              <a:pPr algn="ctr"/>
              <a:t>9</a:t>
            </a:fld>
            <a:endParaRPr lang="en-US" dirty="0">
              <a:solidFill>
                <a:schemeClr val="bg1"/>
              </a:solidFill>
            </a:endParaRPr>
          </a:p>
        </p:txBody>
      </p:sp>
      <p:sp>
        <p:nvSpPr>
          <p:cNvPr id="11" name="Rectangle 10">
            <a:extLst>
              <a:ext uri="{FF2B5EF4-FFF2-40B4-BE49-F238E27FC236}">
                <a16:creationId xmlns:a16="http://schemas.microsoft.com/office/drawing/2014/main" id="{FFE9F51D-8E86-4B85-8DB3-F0515ED81B17}"/>
              </a:ext>
            </a:extLst>
          </p:cNvPr>
          <p:cNvSpPr/>
          <p:nvPr/>
        </p:nvSpPr>
        <p:spPr>
          <a:xfrm>
            <a:off x="2084169" y="6453529"/>
            <a:ext cx="5231031" cy="276999"/>
          </a:xfrm>
          <a:prstGeom prst="rect">
            <a:avLst/>
          </a:prstGeom>
        </p:spPr>
        <p:txBody>
          <a:bodyPr wrap="square">
            <a:spAutoFit/>
          </a:bodyPr>
          <a:lstStyle/>
          <a:p>
            <a:pPr algn="ctr"/>
            <a:r>
              <a:rPr lang="en-US" sz="1200" dirty="0">
                <a:solidFill>
                  <a:schemeClr val="accent3">
                    <a:lumMod val="50000"/>
                  </a:schemeClr>
                </a:solidFill>
              </a:rPr>
              <a:t>Contrarian Investor Virtual Conference | Mon, April 20, 2020</a:t>
            </a:r>
          </a:p>
        </p:txBody>
      </p:sp>
    </p:spTree>
    <p:extLst>
      <p:ext uri="{BB962C8B-B14F-4D97-AF65-F5344CB8AC3E}">
        <p14:creationId xmlns:p14="http://schemas.microsoft.com/office/powerpoint/2010/main" val="1775331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TotalTime>
  <Words>2150</Words>
  <Application>Microsoft Office PowerPoint</Application>
  <PresentationFormat>On-screen Show (4:3)</PresentationFormat>
  <Paragraphs>226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irons</dc:creator>
  <cp:lastModifiedBy>maj soueidan</cp:lastModifiedBy>
  <cp:revision>62</cp:revision>
  <dcterms:created xsi:type="dcterms:W3CDTF">2019-05-01T15:17:47Z</dcterms:created>
  <dcterms:modified xsi:type="dcterms:W3CDTF">2020-04-20T11:43:45Z</dcterms:modified>
</cp:coreProperties>
</file>